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543" r:id="rId2"/>
    <p:sldId id="559" r:id="rId3"/>
    <p:sldId id="560" r:id="rId4"/>
    <p:sldId id="561" r:id="rId5"/>
    <p:sldId id="562" r:id="rId6"/>
    <p:sldId id="563" r:id="rId7"/>
    <p:sldId id="564" r:id="rId8"/>
    <p:sldId id="565" r:id="rId9"/>
    <p:sldId id="566" r:id="rId10"/>
    <p:sldId id="567" r:id="rId11"/>
    <p:sldId id="568" r:id="rId12"/>
    <p:sldId id="569" r:id="rId13"/>
    <p:sldId id="570" r:id="rId14"/>
    <p:sldId id="571" r:id="rId15"/>
    <p:sldId id="572" r:id="rId16"/>
    <p:sldId id="573" r:id="rId17"/>
    <p:sldId id="604" r:id="rId18"/>
    <p:sldId id="575" r:id="rId19"/>
    <p:sldId id="576" r:id="rId20"/>
    <p:sldId id="577" r:id="rId21"/>
    <p:sldId id="578" r:id="rId22"/>
    <p:sldId id="579" r:id="rId23"/>
    <p:sldId id="580" r:id="rId24"/>
    <p:sldId id="581" r:id="rId25"/>
    <p:sldId id="582" r:id="rId26"/>
    <p:sldId id="262" r:id="rId27"/>
    <p:sldId id="584" r:id="rId28"/>
    <p:sldId id="585" r:id="rId29"/>
    <p:sldId id="264" r:id="rId30"/>
    <p:sldId id="587" r:id="rId31"/>
    <p:sldId id="588" r:id="rId32"/>
    <p:sldId id="271" r:id="rId33"/>
    <p:sldId id="590" r:id="rId34"/>
    <p:sldId id="591" r:id="rId35"/>
    <p:sldId id="273" r:id="rId36"/>
    <p:sldId id="593" r:id="rId37"/>
    <p:sldId id="594" r:id="rId38"/>
    <p:sldId id="596" r:id="rId39"/>
    <p:sldId id="597" r:id="rId40"/>
    <p:sldId id="598" r:id="rId41"/>
    <p:sldId id="599" r:id="rId42"/>
    <p:sldId id="600" r:id="rId43"/>
    <p:sldId id="601" r:id="rId44"/>
    <p:sldId id="602" r:id="rId45"/>
    <p:sldId id="603" r:id="rId46"/>
    <p:sldId id="256" r:id="rId47"/>
    <p:sldId id="257" r:id="rId48"/>
    <p:sldId id="258" r:id="rId49"/>
    <p:sldId id="259" r:id="rId50"/>
    <p:sldId id="260" r:id="rId51"/>
    <p:sldId id="608" r:id="rId52"/>
    <p:sldId id="261" r:id="rId53"/>
    <p:sldId id="263" r:id="rId54"/>
    <p:sldId id="268" r:id="rId55"/>
    <p:sldId id="607" r:id="rId56"/>
    <p:sldId id="574" r:id="rId57"/>
    <p:sldId id="606" r:id="rId58"/>
    <p:sldId id="605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66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9" autoAdjust="0"/>
    <p:restoredTop sz="94660"/>
  </p:normalViewPr>
  <p:slideViewPr>
    <p:cSldViewPr snapToGrid="0">
      <p:cViewPr varScale="1">
        <p:scale>
          <a:sx n="72" d="100"/>
          <a:sy n="72" d="100"/>
        </p:scale>
        <p:origin x="4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1653-B83C-4606-B8AF-57AA01D62AF1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A492-478B-4889-B5A1-6749D84A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40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1653-B83C-4606-B8AF-57AA01D62AF1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A492-478B-4889-B5A1-6749D84A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64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1653-B83C-4606-B8AF-57AA01D62AF1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A492-478B-4889-B5A1-6749D84A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6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1653-B83C-4606-B8AF-57AA01D62AF1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A492-478B-4889-B5A1-6749D84A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97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1653-B83C-4606-B8AF-57AA01D62AF1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A492-478B-4889-B5A1-6749D84A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0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1653-B83C-4606-B8AF-57AA01D62AF1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A492-478B-4889-B5A1-6749D84A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88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1653-B83C-4606-B8AF-57AA01D62AF1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A492-478B-4889-B5A1-6749D84A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16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1653-B83C-4606-B8AF-57AA01D62AF1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A492-478B-4889-B5A1-6749D84A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45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1653-B83C-4606-B8AF-57AA01D62AF1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A492-478B-4889-B5A1-6749D84A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87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1653-B83C-4606-B8AF-57AA01D62AF1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A492-478B-4889-B5A1-6749D84A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61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1653-B83C-4606-B8AF-57AA01D62AF1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A492-478B-4889-B5A1-6749D84A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42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C1653-B83C-4606-B8AF-57AA01D62AF1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5A492-478B-4889-B5A1-6749D84A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96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7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3.emf"/><Relationship Id="rId4" Type="http://schemas.openxmlformats.org/officeDocument/2006/relationships/oleObject" Target="../embeddings/oleObject4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6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5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24.emf"/><Relationship Id="rId7" Type="http://schemas.openxmlformats.org/officeDocument/2006/relationships/image" Target="../media/image51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5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71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4.png"/><Relationship Id="rId7" Type="http://schemas.openxmlformats.org/officeDocument/2006/relationships/image" Target="../media/image86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8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7" Type="http://schemas.openxmlformats.org/officeDocument/2006/relationships/image" Target="../media/image320.png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4" Type="http://schemas.openxmlformats.org/officeDocument/2006/relationships/image" Target="../media/image10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6442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3A422-A982-4722-9711-77D1DC255B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08847"/>
                <a:ext cx="7886700" cy="48681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general 2</a:t>
                </a:r>
                <a:r>
                  <a:rPr lang="en-US" baseline="30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Order PDE: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𝜔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798513" lvl="1" indent="-341313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𝛼𝛾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Parabolic PDE,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e.g.,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Diffusion and Advection-Diffusion Equation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98513" lvl="1" indent="-341313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𝛼𝛾</m:t>
                    </m:r>
                    <m: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: </a:t>
                </a:r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Elliptic PDE, </a:t>
                </a:r>
                <a:r>
                  <a:rPr lang="en-US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e.g.,</a:t>
                </a:r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Laplace Equation</a:t>
                </a:r>
                <a:endParaRPr lang="en-US" sz="28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98513" lvl="1" indent="-341313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𝛼𝛾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Hyperbolic PDE,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e.g.,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Wave equation</a:t>
                </a:r>
              </a:p>
              <a:p>
                <a:pPr marL="457200" lvl="1" indent="0">
                  <a:buNone/>
                </a:pP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3A422-A982-4722-9711-77D1DC255B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08847"/>
                <a:ext cx="7886700" cy="4868116"/>
              </a:xfrm>
              <a:blipFill>
                <a:blip r:embed="rId2"/>
                <a:stretch>
                  <a:fillRect l="-1546" t="-22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4462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64427"/>
          </a:xfrm>
        </p:spPr>
        <p:txBody>
          <a:bodyPr/>
          <a:lstStyle/>
          <a:p>
            <a:r>
              <a:rPr lang="en-US" dirty="0"/>
              <a:t>Consistency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3A422-A982-4722-9711-77D1DC255B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957" y="1126285"/>
                <a:ext cx="8084634" cy="54752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Identity from the original equation: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𝑇𝐸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∆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∆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den>
                      </m:f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𝐻𝑂𝑇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 is O(</a:t>
                </a:r>
                <a:r>
                  <a:rPr lang="en-US" sz="24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sz="2400" i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Δ</a:t>
                </a:r>
                <a:r>
                  <a: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baseline="30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 For 𝜇 = ½, the method is O(Δ</a:t>
                </a:r>
                <a:r>
                  <a: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400" baseline="30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Δ</a:t>
                </a:r>
                <a:r>
                  <a:rPr 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2400" baseline="30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3A422-A982-4722-9711-77D1DC255B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957" y="1126285"/>
                <a:ext cx="8084634" cy="5475237"/>
              </a:xfrm>
              <a:blipFill>
                <a:blip r:embed="rId2"/>
                <a:stretch>
                  <a:fillRect l="-1411" b="-32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FFA7182-51AD-4245-A828-D6DAD3DA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015845"/>
            <a:ext cx="5571428" cy="1940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8408D2-5045-0549-80BC-47B7D73AA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815622"/>
            <a:ext cx="4422852" cy="88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1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64427"/>
          </a:xfrm>
        </p:spPr>
        <p:txBody>
          <a:bodyPr/>
          <a:lstStyle/>
          <a:p>
            <a:r>
              <a:rPr lang="en-US" dirty="0"/>
              <a:t>Consistency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3A422-A982-4722-9711-77D1DC255B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957" y="1126285"/>
                <a:ext cx="8084634" cy="54752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𝑇𝐸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∆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∆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den>
                      </m:f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𝐻𝑂𝑇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𝑇𝐸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12</m:t>
                              </m:r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𝐻𝑂𝑇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order to make the first term zero, one may choose: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∆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3A422-A982-4722-9711-77D1DC255B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957" y="1126285"/>
                <a:ext cx="8084634" cy="5475237"/>
              </a:xfrm>
              <a:blipFill>
                <a:blip r:embed="rId2"/>
                <a:stretch>
                  <a:fillRect l="-1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55A213-9CF1-5947-A43A-99D27ECFE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2378462"/>
            <a:ext cx="7207755" cy="82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6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57" y="361858"/>
            <a:ext cx="7886700" cy="764427"/>
          </a:xfrm>
        </p:spPr>
        <p:txBody>
          <a:bodyPr/>
          <a:lstStyle/>
          <a:p>
            <a:r>
              <a:rPr lang="en-US" dirty="0"/>
              <a:t>Consistency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3A422-A982-4722-9711-77D1DC255B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957" y="1126285"/>
                <a:ext cx="8084634" cy="54752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𝜇 &gt; ½, it is also possible to make the method O(Δ</a:t>
                </a:r>
                <a:r>
                  <a: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baseline="30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Δ</a:t>
                </a:r>
                <a:r>
                  <a: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baseline="30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by carefully choosing </a:t>
                </a:r>
                <a:r>
                  <a:rPr lang="en-US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i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i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e.g., 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Euler Forward, 𝜇 = 1: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∆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Advection-Dispersion Equation: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Putting the values of the Taylor’s series expansion of the terms (like in diffusion equation) and simplifying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3A422-A982-4722-9711-77D1DC255B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957" y="1126285"/>
                <a:ext cx="8084634" cy="5475237"/>
              </a:xfrm>
              <a:blipFill>
                <a:blip r:embed="rId2"/>
                <a:stretch>
                  <a:fillRect l="-1411" t="-2083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046D6B4-EABA-B74D-8AD5-D31E4BD7A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2" y="3763010"/>
            <a:ext cx="7964549" cy="142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8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57" y="293948"/>
            <a:ext cx="7886700" cy="764427"/>
          </a:xfrm>
        </p:spPr>
        <p:txBody>
          <a:bodyPr/>
          <a:lstStyle/>
          <a:p>
            <a:r>
              <a:rPr lang="en-US" dirty="0"/>
              <a:t>Consistency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3A422-A982-4722-9711-77D1DC25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957" y="1126285"/>
            <a:ext cx="8084634" cy="54752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surprises in the order of accuracy! The method is O(</a:t>
            </a:r>
            <a:r>
              <a:rPr lang="en-US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i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Δ</a:t>
            </a:r>
            <a:r>
              <a:rPr lang="en-US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30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For 𝜇 = ½, the method is O(Δ</a:t>
            </a:r>
            <a:r>
              <a:rPr lang="en-US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aseline="30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Δ</a:t>
            </a:r>
            <a:r>
              <a:rPr lang="en-US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30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surprise is: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Diffusion!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8FF4E2-1F79-2E44-AF1C-86843A305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53" y="1058375"/>
            <a:ext cx="7653708" cy="15828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743D1A-6467-F448-8875-533F9B05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2" y="4156234"/>
            <a:ext cx="7877565" cy="173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6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57" y="293948"/>
            <a:ext cx="7886700" cy="764427"/>
          </a:xfrm>
        </p:spPr>
        <p:txBody>
          <a:bodyPr/>
          <a:lstStyle/>
          <a:p>
            <a:r>
              <a:rPr lang="en-US" dirty="0"/>
              <a:t>Consistency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3A422-A982-4722-9711-77D1DC25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957" y="1126285"/>
            <a:ext cx="8084634" cy="5475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Strategies to compensate for Numerical Diffusion:</a:t>
            </a:r>
          </a:p>
          <a:p>
            <a:pPr marL="758825" lvl="1" indent="-301625">
              <a:buFont typeface="Wingdings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modified Diffusion/Dispersion coefficient:</a:t>
            </a:r>
          </a:p>
          <a:p>
            <a:pPr marL="758825" lvl="1" indent="-301625">
              <a:buFont typeface="Wingdings" pitchFamily="2" charset="2"/>
              <a:buChar char="ü"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8825" lvl="1" indent="-301625">
              <a:buFont typeface="Wingdings" pitchFamily="2" charset="2"/>
              <a:buChar char="ü"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8825" lvl="1" indent="-301625">
              <a:buFont typeface="Wingdings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Backward difference approximation for the advection term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thought that combining schemes that are consistent independently will always give you a consistent scheme for PDE, think again!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us look at one scheme that combines two consistent schemes!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A5E4B-06E5-F245-89D5-B9CA7F669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599" y="2072640"/>
            <a:ext cx="2730319" cy="5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1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57" y="293948"/>
            <a:ext cx="7886700" cy="764427"/>
          </a:xfrm>
        </p:spPr>
        <p:txBody>
          <a:bodyPr/>
          <a:lstStyle/>
          <a:p>
            <a:r>
              <a:rPr lang="en-US" dirty="0"/>
              <a:t>Consistency: inconsistent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3A422-A982-4722-9711-77D1DC255B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957" y="1126285"/>
                <a:ext cx="8084634" cy="5475237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the following approximation for the Diffusion equation: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−2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𝛥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Replace: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O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Resulting Scheme: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∆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E33A422-A982-4722-9711-77D1DC255B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957" y="1126285"/>
                <a:ext cx="8084634" cy="5475237"/>
              </a:xfrm>
              <a:blipFill rotWithShape="0">
                <a:blip r:embed="rId2"/>
                <a:stretch>
                  <a:fillRect l="-1508" t="-10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239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57" y="293948"/>
            <a:ext cx="7886700" cy="764427"/>
          </a:xfrm>
        </p:spPr>
        <p:txBody>
          <a:bodyPr/>
          <a:lstStyle/>
          <a:p>
            <a:r>
              <a:rPr lang="en-US" dirty="0"/>
              <a:t>Consistency: inconsistent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3A422-A982-4722-9711-77D1DC255B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957" y="1126285"/>
                <a:ext cx="8084634" cy="5475237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∆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turns out that, this method is Unconditionally Stable!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Now, substitute the Taylor’s series expansions of the terms!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:r>
                  <a:rPr lang="en-US" sz="3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 is an inconsistent scheme!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is the </a:t>
                </a:r>
                <a:r>
                  <a:rPr 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Du Fort–Frankel scheme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the diffusion equation!</a:t>
                </a:r>
              </a:p>
              <a:p>
                <a:pPr marL="0" indent="0" algn="ctr">
                  <a:lnSpc>
                    <a:spcPct val="110000"/>
                  </a:lnSpc>
                  <a:spcBef>
                    <a:spcPts val="1200"/>
                  </a:spcBef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us now see brief stability analysis for the diffusion equation!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3A422-A982-4722-9711-77D1DC255B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957" y="1126285"/>
                <a:ext cx="8084634" cy="5475237"/>
              </a:xfrm>
              <a:blipFill>
                <a:blip r:embed="rId2"/>
                <a:stretch>
                  <a:fillRect l="-1724" r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019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64427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Stability: Diffusion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3A422-A982-4722-9711-77D1DC255B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7883" y="1299882"/>
                <a:ext cx="8139952" cy="504713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𝛥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     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d</m:t>
                          </m:r>
                          <m:acc>
                            <m:accPr>
                              <m:chr m:val="̅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acc>
                        <m:accPr>
                          <m:chr m:val="̅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Assuming Dirichlet type zero boundary conditions!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3A422-A982-4722-9711-77D1DC255B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7883" y="1299882"/>
                <a:ext cx="8139952" cy="5047130"/>
              </a:xfrm>
              <a:blipFill>
                <a:blip r:embed="rId2"/>
                <a:stretch>
                  <a:fillRect l="-1402" r="-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1B3C206-EBDD-754F-9656-D15990ADF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071681"/>
            <a:ext cx="5804080" cy="327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00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64427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Stability: Diffusion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3A422-A982-4722-9711-77D1DC255B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5398" y="1213596"/>
                <a:ext cx="8299972" cy="523292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the grid: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Size of the matrix 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(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1).  It is a tri-diagonal matrix of the form 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]. Eigenvalues of such a matrix is given by: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+2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𝑙𝑢</m:t>
                              </m:r>
                            </m:e>
                          </m:rad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+2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Boundary conditions only affect the first and last row entries. For large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that has little effect on the eigenvalues!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3A422-A982-4722-9711-77D1DC255B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398" y="1213596"/>
                <a:ext cx="8299972" cy="5232924"/>
              </a:xfrm>
              <a:blipFill>
                <a:blip r:embed="rId2"/>
                <a:stretch>
                  <a:fillRect l="-1323" t="-1746" r="-21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D6B7E59-6E10-ED4A-9204-61C078860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66" y="1910480"/>
            <a:ext cx="8131284" cy="180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7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64427"/>
          </a:xfrm>
        </p:spPr>
        <p:txBody>
          <a:bodyPr/>
          <a:lstStyle/>
          <a:p>
            <a:r>
              <a:rPr lang="en-US" dirty="0"/>
              <a:t>Stability: Diffusion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3A422-A982-4722-9711-77D1DC255B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5398" y="1213596"/>
                <a:ext cx="8299972" cy="5232924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−2+2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=1, 2…,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5913" indent="-31591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large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largest (absolute) eigenvalue is: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5913" indent="-31591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large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smallest (absolute) eigenvalue is: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5913" indent="-315913">
                  <a:lnSpc>
                    <a:spcPct val="100000"/>
                  </a:lnSpc>
                  <a:buFont typeface="Wingdings" pitchFamily="2" charset="2"/>
                  <a:buChar char="ü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ratio: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𝑚</m:t>
                                          </m:r>
                                        </m:den>
                                      </m:f>
                                    </m:e>
                                  </m:func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Larger the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stiffer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the system becomes!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3A422-A982-4722-9711-77D1DC255B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398" y="1213596"/>
                <a:ext cx="8299972" cy="5232924"/>
              </a:xfrm>
              <a:blipFill>
                <a:blip r:embed="rId2"/>
                <a:stretch>
                  <a:fillRect l="-1176" b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48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64427"/>
          </a:xfrm>
        </p:spPr>
        <p:txBody>
          <a:bodyPr/>
          <a:lstStyle/>
          <a:p>
            <a:r>
              <a:rPr lang="en-US" dirty="0"/>
              <a:t>Convergence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3A422-A982-4722-9711-77D1DC255B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08847"/>
                <a:ext cx="7886700" cy="48681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about Consistency, Stability, Convergence?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does one choose </a:t>
                </a:r>
                <a:r>
                  <a:rPr lang="en-US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i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i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  Are they interdependent?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Diffusion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𝜇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−2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𝛥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−2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𝛥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3A422-A982-4722-9711-77D1DC255B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08847"/>
                <a:ext cx="7886700" cy="4868116"/>
              </a:xfrm>
              <a:blipFill>
                <a:blip r:embed="rId2"/>
                <a:stretch>
                  <a:fillRect l="-1546" t="-22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944642D-18A4-7842-8A60-8D82FC87A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655912"/>
            <a:ext cx="7625811" cy="1521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1B50F7C-2C9B-4B22-AA5B-D8E7BC05D4F0}"/>
                  </a:ext>
                </a:extLst>
              </p:cNvPr>
              <p:cNvSpPr/>
              <p:nvPr/>
            </p:nvSpPr>
            <p:spPr>
              <a:xfrm>
                <a:off x="628650" y="6246588"/>
                <a:ext cx="3800656" cy="5370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Group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f>
                      <m:fPr>
                        <m:ctrlP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governs the equations.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1B50F7C-2C9B-4B22-AA5B-D8E7BC05D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6246588"/>
                <a:ext cx="3800656" cy="537070"/>
              </a:xfrm>
              <a:prstGeom prst="rect">
                <a:avLst/>
              </a:prstGeom>
              <a:blipFill>
                <a:blip r:embed="rId4"/>
                <a:stretch>
                  <a:fillRect l="-1603" r="-1122" b="-6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95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64427"/>
          </a:xfrm>
        </p:spPr>
        <p:txBody>
          <a:bodyPr/>
          <a:lstStyle/>
          <a:p>
            <a:r>
              <a:rPr lang="en-US" dirty="0"/>
              <a:t>Stability: Diffusion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3A422-A982-4722-9711-77D1DC255B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5398" y="1213596"/>
                <a:ext cx="8299972" cy="5232924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Recall stability limits for such systems:</a:t>
                </a:r>
              </a:p>
              <a:p>
                <a:pPr marL="315913" indent="-315913">
                  <a:lnSpc>
                    <a:spcPct val="100000"/>
                  </a:lnSpc>
                  <a:spcBef>
                    <a:spcPts val="1200"/>
                  </a:spcBef>
                  <a:buFont typeface="Wingdings" pitchFamily="2" charset="2"/>
                  <a:buChar char="ü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Euler Forward: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       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5913" indent="-315913">
                  <a:lnSpc>
                    <a:spcPct val="100000"/>
                  </a:lnSpc>
                  <a:spcBef>
                    <a:spcPts val="1200"/>
                  </a:spcBef>
                  <a:buFont typeface="Wingdings" pitchFamily="2" charset="2"/>
                  <a:buChar char="ü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4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order R-K: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.7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85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.785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0.7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0.7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Stability analysis of all numerical methods for linear PDE is done by </a:t>
                </a:r>
                <a:r>
                  <a:rPr lang="en-US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von-Neumann Analysis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(aka </a:t>
                </a:r>
                <a:r>
                  <a:rPr lang="en-US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Fourier Analysis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)!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3A422-A982-4722-9711-77D1DC255B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398" y="1213596"/>
                <a:ext cx="8299972" cy="5232924"/>
              </a:xfrm>
              <a:blipFill>
                <a:blip r:embed="rId2"/>
                <a:stretch>
                  <a:fillRect l="-1176" t="-2328" r="-1323" b="-1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45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7B8C9-588D-4215-ACFD-2DE727BE1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5" y="475862"/>
            <a:ext cx="7969258" cy="2465920"/>
          </a:xfrm>
        </p:spPr>
        <p:txBody>
          <a:bodyPr>
            <a:no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ESO 208A: Computational Methods in Engineering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 Differential Equation: Elliptic Equation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A89A92-5D9C-48C8-AA52-DFE5CBA82E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4727" y="3337603"/>
            <a:ext cx="6854537" cy="1607272"/>
          </a:xfrm>
        </p:spPr>
        <p:txBody>
          <a:bodyPr>
            <a:normAutofit/>
          </a:bodyPr>
          <a:lstStyle/>
          <a:p>
            <a:endParaRPr lang="en-US" sz="100" dirty="0"/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Civil Engineering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IIT Kanpur</a:t>
            </a:r>
          </a:p>
        </p:txBody>
      </p:sp>
    </p:spTree>
    <p:extLst>
      <p:ext uri="{BB962C8B-B14F-4D97-AF65-F5344CB8AC3E}">
        <p14:creationId xmlns:p14="http://schemas.microsoft.com/office/powerpoint/2010/main" val="3162145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63" y="292252"/>
            <a:ext cx="7855922" cy="66837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Laplace Equation: 1</a:t>
            </a:r>
            <a:r>
              <a:rPr lang="en-US" baseline="30000" dirty="0">
                <a:solidFill>
                  <a:srgbClr val="0000FF"/>
                </a:solidFill>
              </a:rPr>
              <a:t>st</a:t>
            </a:r>
            <a:r>
              <a:rPr lang="en-US" dirty="0">
                <a:solidFill>
                  <a:srgbClr val="0000FF"/>
                </a:solidFill>
              </a:rPr>
              <a:t> Type BC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3A422-A982-4722-9711-77D1DC25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22" y="970157"/>
            <a:ext cx="8664498" cy="56982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84D15-6743-0E43-8916-17C0E87D3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77143"/>
            <a:ext cx="2336955" cy="11524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CFBDD-4620-784B-A96F-5426836BA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153" y="1365916"/>
            <a:ext cx="2937704" cy="57790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AE57AAE-8A56-A941-8138-494B8711AEC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309577" y="2414426"/>
            <a:ext cx="5834423" cy="4346264"/>
            <a:chOff x="2869" y="10583"/>
            <a:chExt cx="6120" cy="455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7D44BA-AC15-B54D-B020-9D5710CB8B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69" y="10583"/>
              <a:ext cx="6120" cy="4559"/>
              <a:chOff x="2869" y="10583"/>
              <a:chExt cx="6120" cy="455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D31BB37-0108-3D4C-8996-2386F5633E3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869" y="10583"/>
                <a:ext cx="6120" cy="4559"/>
                <a:chOff x="2781" y="10385"/>
                <a:chExt cx="6120" cy="4559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66B7CAA4-8F41-EC4D-A579-DE227DA9B80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832" y="10814"/>
                  <a:ext cx="3960" cy="3600"/>
                  <a:chOff x="4041" y="10264"/>
                  <a:chExt cx="3960" cy="3600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EB288CE-703B-9F45-A17C-B954CD0EE2B4}"/>
                      </a:ext>
                    </a:extLst>
                  </p:cNvPr>
                  <p:cNvSpPr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041" y="10264"/>
                    <a:ext cx="3960" cy="3600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endParaRPr lang="en-US"/>
                  </a:p>
                </p:txBody>
              </p:sp>
              <p:cxnSp>
                <p:nvCxnSpPr>
                  <p:cNvPr id="56" name="Line 680">
                    <a:extLst>
                      <a:ext uri="{FF2B5EF4-FFF2-40B4-BE49-F238E27FC236}">
                        <a16:creationId xmlns:a16="http://schemas.microsoft.com/office/drawing/2014/main" id="{CDB3B982-2763-0140-A0CD-C408EE5ED8F9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0981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7" name="Line 681">
                    <a:extLst>
                      <a:ext uri="{FF2B5EF4-FFF2-40B4-BE49-F238E27FC236}">
                        <a16:creationId xmlns:a16="http://schemas.microsoft.com/office/drawing/2014/main" id="{61C348FD-7791-5F44-BF6A-4361483ACEC4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1701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8" name="Line 682">
                    <a:extLst>
                      <a:ext uri="{FF2B5EF4-FFF2-40B4-BE49-F238E27FC236}">
                        <a16:creationId xmlns:a16="http://schemas.microsoft.com/office/drawing/2014/main" id="{8FB9B8B7-6BB2-454B-B37A-B143AE777197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2424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9" name="Line 683">
                    <a:extLst>
                      <a:ext uri="{FF2B5EF4-FFF2-40B4-BE49-F238E27FC236}">
                        <a16:creationId xmlns:a16="http://schemas.microsoft.com/office/drawing/2014/main" id="{4B383F01-D64F-B44D-8558-79F566A0B67D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3144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0" name="Line 684">
                    <a:extLst>
                      <a:ext uri="{FF2B5EF4-FFF2-40B4-BE49-F238E27FC236}">
                        <a16:creationId xmlns:a16="http://schemas.microsoft.com/office/drawing/2014/main" id="{1A8D4835-5E55-8740-8229-13D5C44DCAF6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5595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1" name="Line 685">
                    <a:extLst>
                      <a:ext uri="{FF2B5EF4-FFF2-40B4-BE49-F238E27FC236}">
                        <a16:creationId xmlns:a16="http://schemas.microsoft.com/office/drawing/2014/main" id="{B85E0871-9D55-3349-8E12-9F094ACB44A8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6388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2" name="Line 686">
                    <a:extLst>
                      <a:ext uri="{FF2B5EF4-FFF2-40B4-BE49-F238E27FC236}">
                        <a16:creationId xmlns:a16="http://schemas.microsoft.com/office/drawing/2014/main" id="{F8DDC33A-6717-F64F-BD83-082311BEDFC2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7178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3" name="Line 687">
                    <a:extLst>
                      <a:ext uri="{FF2B5EF4-FFF2-40B4-BE49-F238E27FC236}">
                        <a16:creationId xmlns:a16="http://schemas.microsoft.com/office/drawing/2014/main" id="{44BFA7AC-612A-7E4D-8F86-AFF8AE1BB31A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820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31" name="Text Box 688">
                  <a:extLst>
                    <a:ext uri="{FF2B5EF4-FFF2-40B4-BE49-F238E27FC236}">
                      <a16:creationId xmlns:a16="http://schemas.microsoft.com/office/drawing/2014/main" id="{8EA56B3B-DC0C-6C41-8445-5FC42FA059AA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01" y="10385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a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2" name="Text Box 689">
                  <a:extLst>
                    <a:ext uri="{FF2B5EF4-FFF2-40B4-BE49-F238E27FC236}">
                      <a16:creationId xmlns:a16="http://schemas.microsoft.com/office/drawing/2014/main" id="{1DBC14A2-76A2-F048-8211-731FB7007A99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3501" y="1044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3" name="Text Box 690">
                  <a:extLst>
                    <a:ext uri="{FF2B5EF4-FFF2-40B4-BE49-F238E27FC236}">
                      <a16:creationId xmlns:a16="http://schemas.microsoft.com/office/drawing/2014/main" id="{16FC5243-A662-074F-8C3D-223696538B1D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3501" y="1440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4" name="Text Box 691">
                  <a:extLst>
                    <a:ext uri="{FF2B5EF4-FFF2-40B4-BE49-F238E27FC236}">
                      <a16:creationId xmlns:a16="http://schemas.microsoft.com/office/drawing/2014/main" id="{D337AB5D-F03A-3F43-B223-81758D98A895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821" y="1440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5" name="Text Box 692">
                  <a:extLst>
                    <a:ext uri="{FF2B5EF4-FFF2-40B4-BE49-F238E27FC236}">
                      <a16:creationId xmlns:a16="http://schemas.microsoft.com/office/drawing/2014/main" id="{57963902-6A44-1246-AF78-FE091F7F6A96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821" y="1044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6" name="Text Box 693">
                  <a:extLst>
                    <a:ext uri="{FF2B5EF4-FFF2-40B4-BE49-F238E27FC236}">
                      <a16:creationId xmlns:a16="http://schemas.microsoft.com/office/drawing/2014/main" id="{9C08EFE1-EF6B-654B-8BD5-BB909D2DEADD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8001" y="1224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b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7" name="Text Box 694">
                  <a:extLst>
                    <a:ext uri="{FF2B5EF4-FFF2-40B4-BE49-F238E27FC236}">
                      <a16:creationId xmlns:a16="http://schemas.microsoft.com/office/drawing/2014/main" id="{15585541-EF8C-2B41-99E2-871B78409B76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2781" y="1224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8" name="Text Box 695">
                  <a:extLst>
                    <a:ext uri="{FF2B5EF4-FFF2-40B4-BE49-F238E27FC236}">
                      <a16:creationId xmlns:a16="http://schemas.microsoft.com/office/drawing/2014/main" id="{37ADE2F0-3F5A-914A-B4EC-0066B558AC04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01" y="1458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c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08950B69-0E4C-C74F-A610-408C490FD3A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83D78819-8F8A-CE41-B535-4050C37E8DDB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E5D37A7-7B10-7049-B57A-325A5A7711BF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1506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9D48A31A-2792-6A4A-8F09-575B1D5CA5DA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47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0747F06-F76D-F54C-958F-48847D769572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223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04347FE-9888-3445-B68F-2A4ADC4699F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223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D5680C3B-0680-2142-ADDB-EF528781CEAE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223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13764029-D616-0A44-B864-315B24F73BB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223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9C0892B5-1B1C-7C46-A4C6-120DF922EDB1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DCCCCD44-B873-2C4D-BC38-AB118F8FD89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295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2A893D3-54ED-9943-A68A-8A71D47AA81A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64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B60C3BF5-1A8D-F942-98A4-834D27341C3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EA915C2-84A9-D54B-9AF2-C7DC5AE1B37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6AF3583D-71ED-C644-9925-B61085F0326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C664E46C-FC95-904F-838B-2F653D5216F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B6F09A89-CD1E-544C-B401-12D7DA990E2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4" name="Text Box 712">
                <a:extLst>
                  <a:ext uri="{FF2B5EF4-FFF2-40B4-BE49-F238E27FC236}">
                    <a16:creationId xmlns:a16="http://schemas.microsoft.com/office/drawing/2014/main" id="{F0F20FD3-45D3-6842-A41D-88D4B151711B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50" y="11458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5" name="Text Box 713">
                <a:extLst>
                  <a:ext uri="{FF2B5EF4-FFF2-40B4-BE49-F238E27FC236}">
                    <a16:creationId xmlns:a16="http://schemas.microsoft.com/office/drawing/2014/main" id="{76B3DE4B-144D-3746-9D69-9DE17BE8CFF9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25" y="11465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6" name="Text Box 714">
                <a:extLst>
                  <a:ext uri="{FF2B5EF4-FFF2-40B4-BE49-F238E27FC236}">
                    <a16:creationId xmlns:a16="http://schemas.microsoft.com/office/drawing/2014/main" id="{72F34816-1899-184E-AB1C-2BC071DAB6FC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26" y="11454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7" name="Text Box 715">
                <a:extLst>
                  <a:ext uri="{FF2B5EF4-FFF2-40B4-BE49-F238E27FC236}">
                    <a16:creationId xmlns:a16="http://schemas.microsoft.com/office/drawing/2014/main" id="{67C1A311-133A-6344-8A37-1B840399349E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090" y="11469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8" name="Text Box 716">
                <a:extLst>
                  <a:ext uri="{FF2B5EF4-FFF2-40B4-BE49-F238E27FC236}">
                    <a16:creationId xmlns:a16="http://schemas.microsoft.com/office/drawing/2014/main" id="{3FB23258-6183-CF44-80A9-F9D10C55F7E6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50" y="12189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9" name="Text Box 717">
                <a:extLst>
                  <a:ext uri="{FF2B5EF4-FFF2-40B4-BE49-F238E27FC236}">
                    <a16:creationId xmlns:a16="http://schemas.microsoft.com/office/drawing/2014/main" id="{A87B5907-DD2C-874C-8CB6-43D91F37984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25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6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0" name="Text Box 718">
                <a:extLst>
                  <a:ext uri="{FF2B5EF4-FFF2-40B4-BE49-F238E27FC236}">
                    <a16:creationId xmlns:a16="http://schemas.microsoft.com/office/drawing/2014/main" id="{3C9BE176-31EE-2148-ABF3-CEA8118839D7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37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7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1" name="Text Box 719">
                <a:extLst>
                  <a:ext uri="{FF2B5EF4-FFF2-40B4-BE49-F238E27FC236}">
                    <a16:creationId xmlns:a16="http://schemas.microsoft.com/office/drawing/2014/main" id="{3AEC3FB1-321C-1E49-9C75-0B30597B30DD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112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8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2" name="Text Box 720">
                <a:extLst>
                  <a:ext uri="{FF2B5EF4-FFF2-40B4-BE49-F238E27FC236}">
                    <a16:creationId xmlns:a16="http://schemas.microsoft.com/office/drawing/2014/main" id="{AB58C1E4-4195-F343-91D4-E9B2786A8A8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61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9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3" name="Text Box 721">
                <a:extLst>
                  <a:ext uri="{FF2B5EF4-FFF2-40B4-BE49-F238E27FC236}">
                    <a16:creationId xmlns:a16="http://schemas.microsoft.com/office/drawing/2014/main" id="{E6812414-24CC-A440-8D16-728ADF7A6F87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18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10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4" name="Text Box 722">
                <a:extLst>
                  <a:ext uri="{FF2B5EF4-FFF2-40B4-BE49-F238E27FC236}">
                    <a16:creationId xmlns:a16="http://schemas.microsoft.com/office/drawing/2014/main" id="{76CC9A2D-7717-814D-B44D-3469CFDD96FD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15" y="1292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11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5" name="Text Box 723">
                <a:extLst>
                  <a:ext uri="{FF2B5EF4-FFF2-40B4-BE49-F238E27FC236}">
                    <a16:creationId xmlns:a16="http://schemas.microsoft.com/office/drawing/2014/main" id="{BA45C677-428A-6A42-8B11-59B7E6D68152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101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12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6" name="Text Box 724">
                <a:extLst>
                  <a:ext uri="{FF2B5EF4-FFF2-40B4-BE49-F238E27FC236}">
                    <a16:creationId xmlns:a16="http://schemas.microsoft.com/office/drawing/2014/main" id="{74F1D033-0FE9-1148-A40B-51EFE1366023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39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13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7" name="Text Box 725">
                <a:extLst>
                  <a:ext uri="{FF2B5EF4-FFF2-40B4-BE49-F238E27FC236}">
                    <a16:creationId xmlns:a16="http://schemas.microsoft.com/office/drawing/2014/main" id="{59F61A63-F509-EF45-86B5-431784226A9A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492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14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8" name="Text Box 726">
                <a:extLst>
                  <a:ext uri="{FF2B5EF4-FFF2-40B4-BE49-F238E27FC236}">
                    <a16:creationId xmlns:a16="http://schemas.microsoft.com/office/drawing/2014/main" id="{C9305178-E3A9-DB4E-8623-209D4C04BDAE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293" y="1365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15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9" name="Text Box 727">
                <a:extLst>
                  <a:ext uri="{FF2B5EF4-FFF2-40B4-BE49-F238E27FC236}">
                    <a16:creationId xmlns:a16="http://schemas.microsoft.com/office/drawing/2014/main" id="{A0FECD31-1016-F844-A21B-EC8279D64BDB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079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16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cxnSp>
          <p:nvCxnSpPr>
            <p:cNvPr id="9" name="Line 728">
              <a:extLst>
                <a:ext uri="{FF2B5EF4-FFF2-40B4-BE49-F238E27FC236}">
                  <a16:creationId xmlns:a16="http://schemas.microsoft.com/office/drawing/2014/main" id="{6787AE6C-0C45-8144-9E3E-D51BD93CA1DE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3894" y="12218"/>
              <a:ext cx="79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 Box 729">
              <a:extLst>
                <a:ext uri="{FF2B5EF4-FFF2-40B4-BE49-F238E27FC236}">
                  <a16:creationId xmlns:a16="http://schemas.microsoft.com/office/drawing/2014/main" id="{5F5CF5BB-1966-4848-A362-C78EB0FB9F2A}"/>
                </a:ext>
              </a:extLst>
            </p:cNvPr>
            <p:cNvSpPr txBox="1">
              <a:spLocks noChangeAspect="1" noEditPoints="1" noChangeArrowheads="1" noChangeShapeType="1" noTextEdit="1"/>
            </p:cNvSpPr>
            <p:nvPr/>
          </p:nvSpPr>
          <p:spPr bwMode="auto">
            <a:xfrm>
              <a:off x="4155" y="11950"/>
              <a:ext cx="360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>
                  <a:effectLst/>
                  <a:latin typeface="Symbol" pitchFamily="2" charset="2"/>
                  <a:ea typeface="Times New Roman" panose="02020603050405020304" pitchFamily="18" charset="0"/>
                </a:rPr>
                <a:t>D</a:t>
              </a:r>
              <a:r>
                <a:rPr lang="en-US" sz="1200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x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1" name="Text Box 730">
              <a:extLst>
                <a:ext uri="{FF2B5EF4-FFF2-40B4-BE49-F238E27FC236}">
                  <a16:creationId xmlns:a16="http://schemas.microsoft.com/office/drawing/2014/main" id="{CD15E848-5E0B-9645-A53E-50AFAB61BEB6}"/>
                </a:ext>
              </a:extLst>
            </p:cNvPr>
            <p:cNvSpPr txBox="1">
              <a:spLocks noChangeAspect="1" noEditPoints="1" noChangeArrowheads="1" noChangeShapeType="1" noTextEdit="1"/>
            </p:cNvSpPr>
            <p:nvPr/>
          </p:nvSpPr>
          <p:spPr bwMode="auto">
            <a:xfrm>
              <a:off x="4305" y="14077"/>
              <a:ext cx="360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>
                  <a:effectLst/>
                  <a:latin typeface="Symbol" pitchFamily="2" charset="2"/>
                  <a:ea typeface="Times New Roman" panose="02020603050405020304" pitchFamily="18" charset="0"/>
                </a:rPr>
                <a:t>D</a:t>
              </a:r>
              <a:r>
                <a:rPr lang="en-US" sz="1200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y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2" name="Line 731">
              <a:extLst>
                <a:ext uri="{FF2B5EF4-FFF2-40B4-BE49-F238E27FC236}">
                  <a16:creationId xmlns:a16="http://schemas.microsoft.com/office/drawing/2014/main" id="{49D5B48E-33F1-5942-B51A-B52A6A618AC2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4578" y="13875"/>
              <a:ext cx="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3609B948-E9F7-394F-ADA4-A68E445EB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17" y="3528837"/>
            <a:ext cx="2936642" cy="60238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58FDCBE-8E39-8740-853F-7F7A362E3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993" y="2820493"/>
            <a:ext cx="2893614" cy="5106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A373437-3C45-9B4F-9C7D-4674AF20371B}"/>
                  </a:ext>
                </a:extLst>
              </p:cNvPr>
              <p:cNvSpPr txBox="1"/>
              <p:nvPr/>
            </p:nvSpPr>
            <p:spPr>
              <a:xfrm>
                <a:off x="608734" y="4460483"/>
                <a:ext cx="1139992" cy="691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A373437-3C45-9B4F-9C7D-4674AF203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34" y="4460483"/>
                <a:ext cx="1139992" cy="691408"/>
              </a:xfrm>
              <a:prstGeom prst="rect">
                <a:avLst/>
              </a:prstGeom>
              <a:blipFill>
                <a:blip r:embed="rId6"/>
                <a:stretch>
                  <a:fillRect l="-666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52074B2-0AC1-C149-B94E-406471FF4E53}"/>
                  </a:ext>
                </a:extLst>
              </p:cNvPr>
              <p:cNvSpPr txBox="1"/>
              <p:nvPr/>
            </p:nvSpPr>
            <p:spPr>
              <a:xfrm>
                <a:off x="628650" y="5401671"/>
                <a:ext cx="1153008" cy="701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52074B2-0AC1-C149-B94E-406471FF4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401671"/>
                <a:ext cx="1153008" cy="701474"/>
              </a:xfrm>
              <a:prstGeom prst="rect">
                <a:avLst/>
              </a:prstGeom>
              <a:blipFill>
                <a:blip r:embed="rId7"/>
                <a:stretch>
                  <a:fillRect l="-5495" r="-2198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0CB75A36-7565-4DA8-A08E-8F0CBEFAB03B}"/>
              </a:ext>
            </a:extLst>
          </p:cNvPr>
          <p:cNvGrpSpPr/>
          <p:nvPr/>
        </p:nvGrpSpPr>
        <p:grpSpPr>
          <a:xfrm>
            <a:off x="3930054" y="5603339"/>
            <a:ext cx="1008776" cy="1014061"/>
            <a:chOff x="3930054" y="5603339"/>
            <a:chExt cx="1008776" cy="1014061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A7D77051-B45A-4B79-9271-0C7088704B72}"/>
                </a:ext>
              </a:extLst>
            </p:cNvPr>
            <p:cNvCxnSpPr/>
            <p:nvPr/>
          </p:nvCxnSpPr>
          <p:spPr>
            <a:xfrm>
              <a:off x="4286748" y="6255422"/>
              <a:ext cx="652082" cy="0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0C85563-B743-42E6-994F-770312EDF6B8}"/>
                </a:ext>
              </a:extLst>
            </p:cNvPr>
            <p:cNvCxnSpPr/>
            <p:nvPr/>
          </p:nvCxnSpPr>
          <p:spPr>
            <a:xfrm flipV="1">
              <a:off x="4286748" y="5603339"/>
              <a:ext cx="24786" cy="652083"/>
            </a:xfrm>
            <a:prstGeom prst="straightConnector1">
              <a:avLst/>
            </a:prstGeom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509751A-41C5-450A-A723-DACF5CC10EFF}"/>
                </a:ext>
              </a:extLst>
            </p:cNvPr>
            <p:cNvSpPr txBox="1"/>
            <p:nvPr/>
          </p:nvSpPr>
          <p:spPr>
            <a:xfrm>
              <a:off x="4451847" y="6217290"/>
              <a:ext cx="3463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i="1" dirty="0">
                  <a:solidFill>
                    <a:srgbClr val="CC66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5079CB4-39DA-4555-A45E-31DF34DDDE09}"/>
                </a:ext>
              </a:extLst>
            </p:cNvPr>
            <p:cNvSpPr txBox="1"/>
            <p:nvPr/>
          </p:nvSpPr>
          <p:spPr>
            <a:xfrm>
              <a:off x="3930054" y="5682465"/>
              <a:ext cx="3463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i="1" dirty="0">
                  <a:solidFill>
                    <a:srgbClr val="CC66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942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63" y="292252"/>
            <a:ext cx="4198943" cy="774522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Laplace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3A422-A982-4722-9711-77D1DC25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22" y="970157"/>
            <a:ext cx="8664498" cy="56982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AE57AAE-8A56-A941-8138-494B8711AEC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96006" y="292252"/>
            <a:ext cx="4133005" cy="3078819"/>
            <a:chOff x="2869" y="10583"/>
            <a:chExt cx="6120" cy="455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7D44BA-AC15-B54D-B020-9D5710CB8B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69" y="10583"/>
              <a:ext cx="6120" cy="4559"/>
              <a:chOff x="2869" y="10583"/>
              <a:chExt cx="6120" cy="455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D31BB37-0108-3D4C-8996-2386F5633E3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869" y="10583"/>
                <a:ext cx="6120" cy="4559"/>
                <a:chOff x="2781" y="10385"/>
                <a:chExt cx="6120" cy="4559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66B7CAA4-8F41-EC4D-A579-DE227DA9B80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832" y="10814"/>
                  <a:ext cx="3960" cy="3600"/>
                  <a:chOff x="4041" y="10264"/>
                  <a:chExt cx="3960" cy="3600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EB288CE-703B-9F45-A17C-B954CD0EE2B4}"/>
                      </a:ext>
                    </a:extLst>
                  </p:cNvPr>
                  <p:cNvSpPr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041" y="10264"/>
                    <a:ext cx="3960" cy="3600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endParaRPr lang="en-US"/>
                  </a:p>
                </p:txBody>
              </p:sp>
              <p:cxnSp>
                <p:nvCxnSpPr>
                  <p:cNvPr id="56" name="Line 680">
                    <a:extLst>
                      <a:ext uri="{FF2B5EF4-FFF2-40B4-BE49-F238E27FC236}">
                        <a16:creationId xmlns:a16="http://schemas.microsoft.com/office/drawing/2014/main" id="{CDB3B982-2763-0140-A0CD-C408EE5ED8F9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0981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7" name="Line 681">
                    <a:extLst>
                      <a:ext uri="{FF2B5EF4-FFF2-40B4-BE49-F238E27FC236}">
                        <a16:creationId xmlns:a16="http://schemas.microsoft.com/office/drawing/2014/main" id="{61C348FD-7791-5F44-BF6A-4361483ACEC4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1701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8" name="Line 682">
                    <a:extLst>
                      <a:ext uri="{FF2B5EF4-FFF2-40B4-BE49-F238E27FC236}">
                        <a16:creationId xmlns:a16="http://schemas.microsoft.com/office/drawing/2014/main" id="{8FB9B8B7-6BB2-454B-B37A-B143AE777197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2424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9" name="Line 683">
                    <a:extLst>
                      <a:ext uri="{FF2B5EF4-FFF2-40B4-BE49-F238E27FC236}">
                        <a16:creationId xmlns:a16="http://schemas.microsoft.com/office/drawing/2014/main" id="{4B383F01-D64F-B44D-8558-79F566A0B67D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3144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0" name="Line 684">
                    <a:extLst>
                      <a:ext uri="{FF2B5EF4-FFF2-40B4-BE49-F238E27FC236}">
                        <a16:creationId xmlns:a16="http://schemas.microsoft.com/office/drawing/2014/main" id="{1A8D4835-5E55-8740-8229-13D5C44DCAF6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5595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1" name="Line 685">
                    <a:extLst>
                      <a:ext uri="{FF2B5EF4-FFF2-40B4-BE49-F238E27FC236}">
                        <a16:creationId xmlns:a16="http://schemas.microsoft.com/office/drawing/2014/main" id="{B85E0871-9D55-3349-8E12-9F094ACB44A8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6388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2" name="Line 686">
                    <a:extLst>
                      <a:ext uri="{FF2B5EF4-FFF2-40B4-BE49-F238E27FC236}">
                        <a16:creationId xmlns:a16="http://schemas.microsoft.com/office/drawing/2014/main" id="{F8DDC33A-6717-F64F-BD83-082311BEDFC2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7178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3" name="Line 687">
                    <a:extLst>
                      <a:ext uri="{FF2B5EF4-FFF2-40B4-BE49-F238E27FC236}">
                        <a16:creationId xmlns:a16="http://schemas.microsoft.com/office/drawing/2014/main" id="{44BFA7AC-612A-7E4D-8F86-AFF8AE1BB31A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820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31" name="Text Box 688">
                  <a:extLst>
                    <a:ext uri="{FF2B5EF4-FFF2-40B4-BE49-F238E27FC236}">
                      <a16:creationId xmlns:a16="http://schemas.microsoft.com/office/drawing/2014/main" id="{8EA56B3B-DC0C-6C41-8445-5FC42FA059AA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01" y="10385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a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2" name="Text Box 689">
                  <a:extLst>
                    <a:ext uri="{FF2B5EF4-FFF2-40B4-BE49-F238E27FC236}">
                      <a16:creationId xmlns:a16="http://schemas.microsoft.com/office/drawing/2014/main" id="{1DBC14A2-76A2-F048-8211-731FB7007A99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3501" y="1044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3" name="Text Box 690">
                  <a:extLst>
                    <a:ext uri="{FF2B5EF4-FFF2-40B4-BE49-F238E27FC236}">
                      <a16:creationId xmlns:a16="http://schemas.microsoft.com/office/drawing/2014/main" id="{16FC5243-A662-074F-8C3D-223696538B1D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3501" y="1440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4" name="Text Box 691">
                  <a:extLst>
                    <a:ext uri="{FF2B5EF4-FFF2-40B4-BE49-F238E27FC236}">
                      <a16:creationId xmlns:a16="http://schemas.microsoft.com/office/drawing/2014/main" id="{D337AB5D-F03A-3F43-B223-81758D98A895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821" y="1440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5" name="Text Box 692">
                  <a:extLst>
                    <a:ext uri="{FF2B5EF4-FFF2-40B4-BE49-F238E27FC236}">
                      <a16:creationId xmlns:a16="http://schemas.microsoft.com/office/drawing/2014/main" id="{57963902-6A44-1246-AF78-FE091F7F6A96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821" y="1044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6" name="Text Box 693">
                  <a:extLst>
                    <a:ext uri="{FF2B5EF4-FFF2-40B4-BE49-F238E27FC236}">
                      <a16:creationId xmlns:a16="http://schemas.microsoft.com/office/drawing/2014/main" id="{9C08EFE1-EF6B-654B-8BD5-BB909D2DEADD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8001" y="1224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b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7" name="Text Box 694">
                  <a:extLst>
                    <a:ext uri="{FF2B5EF4-FFF2-40B4-BE49-F238E27FC236}">
                      <a16:creationId xmlns:a16="http://schemas.microsoft.com/office/drawing/2014/main" id="{15585541-EF8C-2B41-99E2-871B78409B76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2781" y="1224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8" name="Text Box 695">
                  <a:extLst>
                    <a:ext uri="{FF2B5EF4-FFF2-40B4-BE49-F238E27FC236}">
                      <a16:creationId xmlns:a16="http://schemas.microsoft.com/office/drawing/2014/main" id="{37ADE2F0-3F5A-914A-B4EC-0066B558AC04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01" y="1458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c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08950B69-0E4C-C74F-A610-408C490FD3A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83D78819-8F8A-CE41-B535-4050C37E8DDB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E5D37A7-7B10-7049-B57A-325A5A7711BF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1506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9D48A31A-2792-6A4A-8F09-575B1D5CA5DA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47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0747F06-F76D-F54C-958F-48847D769572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223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04347FE-9888-3445-B68F-2A4ADC4699F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223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D5680C3B-0680-2142-ADDB-EF528781CEAE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223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13764029-D616-0A44-B864-315B24F73BB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223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9C0892B5-1B1C-7C46-A4C6-120DF922EDB1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DCCCCD44-B873-2C4D-BC38-AB118F8FD89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295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2A893D3-54ED-9943-A68A-8A71D47AA81A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64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B60C3BF5-1A8D-F942-98A4-834D27341C3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EA915C2-84A9-D54B-9AF2-C7DC5AE1B37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6AF3583D-71ED-C644-9925-B61085F0326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C664E46C-FC95-904F-838B-2F653D5216F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B6F09A89-CD1E-544C-B401-12D7DA990E2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4" name="Text Box 712">
                <a:extLst>
                  <a:ext uri="{FF2B5EF4-FFF2-40B4-BE49-F238E27FC236}">
                    <a16:creationId xmlns:a16="http://schemas.microsoft.com/office/drawing/2014/main" id="{F0F20FD3-45D3-6842-A41D-88D4B151711B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50" y="11458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5" name="Text Box 713">
                <a:extLst>
                  <a:ext uri="{FF2B5EF4-FFF2-40B4-BE49-F238E27FC236}">
                    <a16:creationId xmlns:a16="http://schemas.microsoft.com/office/drawing/2014/main" id="{76B3DE4B-144D-3746-9D69-9DE17BE8CFF9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25" y="11465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6" name="Text Box 714">
                <a:extLst>
                  <a:ext uri="{FF2B5EF4-FFF2-40B4-BE49-F238E27FC236}">
                    <a16:creationId xmlns:a16="http://schemas.microsoft.com/office/drawing/2014/main" id="{72F34816-1899-184E-AB1C-2BC071DAB6FC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26" y="11454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7" name="Text Box 715">
                <a:extLst>
                  <a:ext uri="{FF2B5EF4-FFF2-40B4-BE49-F238E27FC236}">
                    <a16:creationId xmlns:a16="http://schemas.microsoft.com/office/drawing/2014/main" id="{67C1A311-133A-6344-8A37-1B840399349E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090" y="11469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8" name="Text Box 716">
                <a:extLst>
                  <a:ext uri="{FF2B5EF4-FFF2-40B4-BE49-F238E27FC236}">
                    <a16:creationId xmlns:a16="http://schemas.microsoft.com/office/drawing/2014/main" id="{3FB23258-6183-CF44-80A9-F9D10C55F7E6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50" y="12189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9" name="Text Box 717">
                <a:extLst>
                  <a:ext uri="{FF2B5EF4-FFF2-40B4-BE49-F238E27FC236}">
                    <a16:creationId xmlns:a16="http://schemas.microsoft.com/office/drawing/2014/main" id="{A87B5907-DD2C-874C-8CB6-43D91F37984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25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6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0" name="Text Box 718">
                <a:extLst>
                  <a:ext uri="{FF2B5EF4-FFF2-40B4-BE49-F238E27FC236}">
                    <a16:creationId xmlns:a16="http://schemas.microsoft.com/office/drawing/2014/main" id="{3C9BE176-31EE-2148-ABF3-CEA8118839D7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37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7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1" name="Text Box 719">
                <a:extLst>
                  <a:ext uri="{FF2B5EF4-FFF2-40B4-BE49-F238E27FC236}">
                    <a16:creationId xmlns:a16="http://schemas.microsoft.com/office/drawing/2014/main" id="{3AEC3FB1-321C-1E49-9C75-0B30597B30DD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112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8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2" name="Text Box 720">
                <a:extLst>
                  <a:ext uri="{FF2B5EF4-FFF2-40B4-BE49-F238E27FC236}">
                    <a16:creationId xmlns:a16="http://schemas.microsoft.com/office/drawing/2014/main" id="{AB58C1E4-4195-F343-91D4-E9B2786A8A8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61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9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3" name="Text Box 721">
                <a:extLst>
                  <a:ext uri="{FF2B5EF4-FFF2-40B4-BE49-F238E27FC236}">
                    <a16:creationId xmlns:a16="http://schemas.microsoft.com/office/drawing/2014/main" id="{E6812414-24CC-A440-8D16-728ADF7A6F87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18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10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4" name="Text Box 722">
                <a:extLst>
                  <a:ext uri="{FF2B5EF4-FFF2-40B4-BE49-F238E27FC236}">
                    <a16:creationId xmlns:a16="http://schemas.microsoft.com/office/drawing/2014/main" id="{76CC9A2D-7717-814D-B44D-3469CFDD96FD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15" y="1292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11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5" name="Text Box 723">
                <a:extLst>
                  <a:ext uri="{FF2B5EF4-FFF2-40B4-BE49-F238E27FC236}">
                    <a16:creationId xmlns:a16="http://schemas.microsoft.com/office/drawing/2014/main" id="{BA45C677-428A-6A42-8B11-59B7E6D68152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101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12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6" name="Text Box 724">
                <a:extLst>
                  <a:ext uri="{FF2B5EF4-FFF2-40B4-BE49-F238E27FC236}">
                    <a16:creationId xmlns:a16="http://schemas.microsoft.com/office/drawing/2014/main" id="{74F1D033-0FE9-1148-A40B-51EFE1366023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39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13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7" name="Text Box 725">
                <a:extLst>
                  <a:ext uri="{FF2B5EF4-FFF2-40B4-BE49-F238E27FC236}">
                    <a16:creationId xmlns:a16="http://schemas.microsoft.com/office/drawing/2014/main" id="{59F61A63-F509-EF45-86B5-431784226A9A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492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14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8" name="Text Box 726">
                <a:extLst>
                  <a:ext uri="{FF2B5EF4-FFF2-40B4-BE49-F238E27FC236}">
                    <a16:creationId xmlns:a16="http://schemas.microsoft.com/office/drawing/2014/main" id="{C9305178-E3A9-DB4E-8623-209D4C04BDAE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293" y="1365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15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9" name="Text Box 727">
                <a:extLst>
                  <a:ext uri="{FF2B5EF4-FFF2-40B4-BE49-F238E27FC236}">
                    <a16:creationId xmlns:a16="http://schemas.microsoft.com/office/drawing/2014/main" id="{A0FECD31-1016-F844-A21B-EC8279D64BDB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079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16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cxnSp>
          <p:nvCxnSpPr>
            <p:cNvPr id="9" name="Line 728">
              <a:extLst>
                <a:ext uri="{FF2B5EF4-FFF2-40B4-BE49-F238E27FC236}">
                  <a16:creationId xmlns:a16="http://schemas.microsoft.com/office/drawing/2014/main" id="{6787AE6C-0C45-8144-9E3E-D51BD93CA1DE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3894" y="12218"/>
              <a:ext cx="79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 Box 729">
              <a:extLst>
                <a:ext uri="{FF2B5EF4-FFF2-40B4-BE49-F238E27FC236}">
                  <a16:creationId xmlns:a16="http://schemas.microsoft.com/office/drawing/2014/main" id="{5F5CF5BB-1966-4848-A362-C78EB0FB9F2A}"/>
                </a:ext>
              </a:extLst>
            </p:cNvPr>
            <p:cNvSpPr txBox="1">
              <a:spLocks noChangeAspect="1" noEditPoints="1" noChangeArrowheads="1" noChangeShapeType="1" noTextEdit="1"/>
            </p:cNvSpPr>
            <p:nvPr/>
          </p:nvSpPr>
          <p:spPr bwMode="auto">
            <a:xfrm>
              <a:off x="4155" y="11950"/>
              <a:ext cx="360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>
                  <a:effectLst/>
                  <a:latin typeface="Symbol" pitchFamily="2" charset="2"/>
                  <a:ea typeface="Times New Roman" panose="02020603050405020304" pitchFamily="18" charset="0"/>
                </a:rPr>
                <a:t>D</a:t>
              </a:r>
              <a:r>
                <a:rPr lang="en-US" sz="1200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x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1" name="Text Box 730">
              <a:extLst>
                <a:ext uri="{FF2B5EF4-FFF2-40B4-BE49-F238E27FC236}">
                  <a16:creationId xmlns:a16="http://schemas.microsoft.com/office/drawing/2014/main" id="{CD15E848-5E0B-9645-A53E-50AFAB61BEB6}"/>
                </a:ext>
              </a:extLst>
            </p:cNvPr>
            <p:cNvSpPr txBox="1">
              <a:spLocks noChangeAspect="1" noEditPoints="1" noChangeArrowheads="1" noChangeShapeType="1" noTextEdit="1"/>
            </p:cNvSpPr>
            <p:nvPr/>
          </p:nvSpPr>
          <p:spPr bwMode="auto">
            <a:xfrm>
              <a:off x="4305" y="14077"/>
              <a:ext cx="360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>
                  <a:effectLst/>
                  <a:latin typeface="Symbol" pitchFamily="2" charset="2"/>
                  <a:ea typeface="Times New Roman" panose="02020603050405020304" pitchFamily="18" charset="0"/>
                </a:rPr>
                <a:t>D</a:t>
              </a:r>
              <a:r>
                <a:rPr lang="en-US" sz="1200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y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2" name="Line 731">
              <a:extLst>
                <a:ext uri="{FF2B5EF4-FFF2-40B4-BE49-F238E27FC236}">
                  <a16:creationId xmlns:a16="http://schemas.microsoft.com/office/drawing/2014/main" id="{49D5B48E-33F1-5942-B51A-B52A6A618AC2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4578" y="13875"/>
              <a:ext cx="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6D25E87E-0769-614F-A249-2A2A6FA25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00" y="2607275"/>
            <a:ext cx="3637405" cy="113842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4A8E5D8-2F73-134F-8704-C2A46430B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44" y="1333245"/>
            <a:ext cx="2336955" cy="115247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FC5EB0E-3DCA-FF4A-A963-311D27529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16" y="4026217"/>
            <a:ext cx="3692371" cy="1146873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494F76A9-D753-464B-90CB-6AE95920EBBE}"/>
              </a:ext>
            </a:extLst>
          </p:cNvPr>
          <p:cNvSpPr txBox="1"/>
          <p:nvPr/>
        </p:nvSpPr>
        <p:spPr>
          <a:xfrm>
            <a:off x="4896006" y="3568390"/>
            <a:ext cx="38800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node number vs. co-ordinate look-up table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 a null matrix (</a:t>
            </a:r>
            <a:r>
              <a:rPr lang="en-US" sz="2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of size </a:t>
            </a:r>
            <a:r>
              <a:rPr lang="en-US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a vector (</a:t>
            </a:r>
            <a:r>
              <a:rPr lang="en-US" sz="2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of size </a:t>
            </a:r>
            <a:r>
              <a:rPr lang="en-US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 total number of unknown nodes.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C34485-720C-0C4B-A63D-8C2520F2D648}"/>
              </a:ext>
            </a:extLst>
          </p:cNvPr>
          <p:cNvSpPr txBox="1"/>
          <p:nvPr/>
        </p:nvSpPr>
        <p:spPr>
          <a:xfrm>
            <a:off x="338641" y="5343163"/>
            <a:ext cx="4133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the equation to the form:</a:t>
            </a:r>
          </a:p>
          <a:p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A𝜙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20392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63" y="292252"/>
            <a:ext cx="4198943" cy="774522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Laplace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3A422-A982-4722-9711-77D1DC25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22" y="970157"/>
            <a:ext cx="8664498" cy="56982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AE57AAE-8A56-A941-8138-494B8711AEC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09067" y="292252"/>
            <a:ext cx="3519944" cy="2622129"/>
            <a:chOff x="2869" y="10583"/>
            <a:chExt cx="6120" cy="455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7D44BA-AC15-B54D-B020-9D5710CB8B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69" y="10583"/>
              <a:ext cx="6120" cy="4559"/>
              <a:chOff x="2869" y="10583"/>
              <a:chExt cx="6120" cy="455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D31BB37-0108-3D4C-8996-2386F5633E3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869" y="10583"/>
                <a:ext cx="6120" cy="4559"/>
                <a:chOff x="2781" y="10385"/>
                <a:chExt cx="6120" cy="4559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66B7CAA4-8F41-EC4D-A579-DE227DA9B80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832" y="10814"/>
                  <a:ext cx="3960" cy="3600"/>
                  <a:chOff x="4041" y="10264"/>
                  <a:chExt cx="3960" cy="3600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EB288CE-703B-9F45-A17C-B954CD0EE2B4}"/>
                      </a:ext>
                    </a:extLst>
                  </p:cNvPr>
                  <p:cNvSpPr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041" y="10264"/>
                    <a:ext cx="3960" cy="3600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endParaRPr lang="en-US"/>
                  </a:p>
                </p:txBody>
              </p:sp>
              <p:cxnSp>
                <p:nvCxnSpPr>
                  <p:cNvPr id="56" name="Line 680">
                    <a:extLst>
                      <a:ext uri="{FF2B5EF4-FFF2-40B4-BE49-F238E27FC236}">
                        <a16:creationId xmlns:a16="http://schemas.microsoft.com/office/drawing/2014/main" id="{CDB3B982-2763-0140-A0CD-C408EE5ED8F9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0981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7" name="Line 681">
                    <a:extLst>
                      <a:ext uri="{FF2B5EF4-FFF2-40B4-BE49-F238E27FC236}">
                        <a16:creationId xmlns:a16="http://schemas.microsoft.com/office/drawing/2014/main" id="{61C348FD-7791-5F44-BF6A-4361483ACEC4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1701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8" name="Line 682">
                    <a:extLst>
                      <a:ext uri="{FF2B5EF4-FFF2-40B4-BE49-F238E27FC236}">
                        <a16:creationId xmlns:a16="http://schemas.microsoft.com/office/drawing/2014/main" id="{8FB9B8B7-6BB2-454B-B37A-B143AE777197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2424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9" name="Line 683">
                    <a:extLst>
                      <a:ext uri="{FF2B5EF4-FFF2-40B4-BE49-F238E27FC236}">
                        <a16:creationId xmlns:a16="http://schemas.microsoft.com/office/drawing/2014/main" id="{4B383F01-D64F-B44D-8558-79F566A0B67D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3144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0" name="Line 684">
                    <a:extLst>
                      <a:ext uri="{FF2B5EF4-FFF2-40B4-BE49-F238E27FC236}">
                        <a16:creationId xmlns:a16="http://schemas.microsoft.com/office/drawing/2014/main" id="{1A8D4835-5E55-8740-8229-13D5C44DCAF6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5595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1" name="Line 685">
                    <a:extLst>
                      <a:ext uri="{FF2B5EF4-FFF2-40B4-BE49-F238E27FC236}">
                        <a16:creationId xmlns:a16="http://schemas.microsoft.com/office/drawing/2014/main" id="{B85E0871-9D55-3349-8E12-9F094ACB44A8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6388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2" name="Line 686">
                    <a:extLst>
                      <a:ext uri="{FF2B5EF4-FFF2-40B4-BE49-F238E27FC236}">
                        <a16:creationId xmlns:a16="http://schemas.microsoft.com/office/drawing/2014/main" id="{F8DDC33A-6717-F64F-BD83-082311BEDFC2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7178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3" name="Line 687">
                    <a:extLst>
                      <a:ext uri="{FF2B5EF4-FFF2-40B4-BE49-F238E27FC236}">
                        <a16:creationId xmlns:a16="http://schemas.microsoft.com/office/drawing/2014/main" id="{44BFA7AC-612A-7E4D-8F86-AFF8AE1BB31A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820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31" name="Text Box 688">
                  <a:extLst>
                    <a:ext uri="{FF2B5EF4-FFF2-40B4-BE49-F238E27FC236}">
                      <a16:creationId xmlns:a16="http://schemas.microsoft.com/office/drawing/2014/main" id="{8EA56B3B-DC0C-6C41-8445-5FC42FA059AA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01" y="10385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a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2" name="Text Box 689">
                  <a:extLst>
                    <a:ext uri="{FF2B5EF4-FFF2-40B4-BE49-F238E27FC236}">
                      <a16:creationId xmlns:a16="http://schemas.microsoft.com/office/drawing/2014/main" id="{1DBC14A2-76A2-F048-8211-731FB7007A99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3501" y="1044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3" name="Text Box 690">
                  <a:extLst>
                    <a:ext uri="{FF2B5EF4-FFF2-40B4-BE49-F238E27FC236}">
                      <a16:creationId xmlns:a16="http://schemas.microsoft.com/office/drawing/2014/main" id="{16FC5243-A662-074F-8C3D-223696538B1D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3501" y="1440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4" name="Text Box 691">
                  <a:extLst>
                    <a:ext uri="{FF2B5EF4-FFF2-40B4-BE49-F238E27FC236}">
                      <a16:creationId xmlns:a16="http://schemas.microsoft.com/office/drawing/2014/main" id="{D337AB5D-F03A-3F43-B223-81758D98A895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821" y="1440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5" name="Text Box 692">
                  <a:extLst>
                    <a:ext uri="{FF2B5EF4-FFF2-40B4-BE49-F238E27FC236}">
                      <a16:creationId xmlns:a16="http://schemas.microsoft.com/office/drawing/2014/main" id="{57963902-6A44-1246-AF78-FE091F7F6A96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821" y="1044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6" name="Text Box 693">
                  <a:extLst>
                    <a:ext uri="{FF2B5EF4-FFF2-40B4-BE49-F238E27FC236}">
                      <a16:creationId xmlns:a16="http://schemas.microsoft.com/office/drawing/2014/main" id="{9C08EFE1-EF6B-654B-8BD5-BB909D2DEADD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8001" y="1224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b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7" name="Text Box 694">
                  <a:extLst>
                    <a:ext uri="{FF2B5EF4-FFF2-40B4-BE49-F238E27FC236}">
                      <a16:creationId xmlns:a16="http://schemas.microsoft.com/office/drawing/2014/main" id="{15585541-EF8C-2B41-99E2-871B78409B76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2781" y="1224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8" name="Text Box 695">
                  <a:extLst>
                    <a:ext uri="{FF2B5EF4-FFF2-40B4-BE49-F238E27FC236}">
                      <a16:creationId xmlns:a16="http://schemas.microsoft.com/office/drawing/2014/main" id="{37ADE2F0-3F5A-914A-B4EC-0066B558AC04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01" y="1458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c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08950B69-0E4C-C74F-A610-408C490FD3A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83D78819-8F8A-CE41-B535-4050C37E8DDB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E5D37A7-7B10-7049-B57A-325A5A7711BF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1506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9D48A31A-2792-6A4A-8F09-575B1D5CA5DA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47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0747F06-F76D-F54C-958F-48847D769572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223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04347FE-9888-3445-B68F-2A4ADC4699F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223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D5680C3B-0680-2142-ADDB-EF528781CEAE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223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13764029-D616-0A44-B864-315B24F73BB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223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9C0892B5-1B1C-7C46-A4C6-120DF922EDB1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DCCCCD44-B873-2C4D-BC38-AB118F8FD89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295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2A893D3-54ED-9943-A68A-8A71D47AA81A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64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B60C3BF5-1A8D-F942-98A4-834D27341C3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EA915C2-84A9-D54B-9AF2-C7DC5AE1B37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6AF3583D-71ED-C644-9925-B61085F0326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C664E46C-FC95-904F-838B-2F653D5216F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B6F09A89-CD1E-544C-B401-12D7DA990E2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4" name="Text Box 712">
                <a:extLst>
                  <a:ext uri="{FF2B5EF4-FFF2-40B4-BE49-F238E27FC236}">
                    <a16:creationId xmlns:a16="http://schemas.microsoft.com/office/drawing/2014/main" id="{F0F20FD3-45D3-6842-A41D-88D4B151711B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50" y="11458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5" name="Text Box 713">
                <a:extLst>
                  <a:ext uri="{FF2B5EF4-FFF2-40B4-BE49-F238E27FC236}">
                    <a16:creationId xmlns:a16="http://schemas.microsoft.com/office/drawing/2014/main" id="{76B3DE4B-144D-3746-9D69-9DE17BE8CFF9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25" y="11465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6" name="Text Box 714">
                <a:extLst>
                  <a:ext uri="{FF2B5EF4-FFF2-40B4-BE49-F238E27FC236}">
                    <a16:creationId xmlns:a16="http://schemas.microsoft.com/office/drawing/2014/main" id="{72F34816-1899-184E-AB1C-2BC071DAB6FC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26" y="11454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7" name="Text Box 715">
                <a:extLst>
                  <a:ext uri="{FF2B5EF4-FFF2-40B4-BE49-F238E27FC236}">
                    <a16:creationId xmlns:a16="http://schemas.microsoft.com/office/drawing/2014/main" id="{67C1A311-133A-6344-8A37-1B840399349E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090" y="11469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8" name="Text Box 716">
                <a:extLst>
                  <a:ext uri="{FF2B5EF4-FFF2-40B4-BE49-F238E27FC236}">
                    <a16:creationId xmlns:a16="http://schemas.microsoft.com/office/drawing/2014/main" id="{3FB23258-6183-CF44-80A9-F9D10C55F7E6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50" y="12189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9" name="Text Box 717">
                <a:extLst>
                  <a:ext uri="{FF2B5EF4-FFF2-40B4-BE49-F238E27FC236}">
                    <a16:creationId xmlns:a16="http://schemas.microsoft.com/office/drawing/2014/main" id="{A87B5907-DD2C-874C-8CB6-43D91F37984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25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6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0" name="Text Box 718">
                <a:extLst>
                  <a:ext uri="{FF2B5EF4-FFF2-40B4-BE49-F238E27FC236}">
                    <a16:creationId xmlns:a16="http://schemas.microsoft.com/office/drawing/2014/main" id="{3C9BE176-31EE-2148-ABF3-CEA8118839D7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37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7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1" name="Text Box 719">
                <a:extLst>
                  <a:ext uri="{FF2B5EF4-FFF2-40B4-BE49-F238E27FC236}">
                    <a16:creationId xmlns:a16="http://schemas.microsoft.com/office/drawing/2014/main" id="{3AEC3FB1-321C-1E49-9C75-0B30597B30DD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112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8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2" name="Text Box 720">
                <a:extLst>
                  <a:ext uri="{FF2B5EF4-FFF2-40B4-BE49-F238E27FC236}">
                    <a16:creationId xmlns:a16="http://schemas.microsoft.com/office/drawing/2014/main" id="{AB58C1E4-4195-F343-91D4-E9B2786A8A8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61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9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3" name="Text Box 721">
                <a:extLst>
                  <a:ext uri="{FF2B5EF4-FFF2-40B4-BE49-F238E27FC236}">
                    <a16:creationId xmlns:a16="http://schemas.microsoft.com/office/drawing/2014/main" id="{E6812414-24CC-A440-8D16-728ADF7A6F87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18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10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4" name="Text Box 722">
                <a:extLst>
                  <a:ext uri="{FF2B5EF4-FFF2-40B4-BE49-F238E27FC236}">
                    <a16:creationId xmlns:a16="http://schemas.microsoft.com/office/drawing/2014/main" id="{76CC9A2D-7717-814D-B44D-3469CFDD96FD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15" y="1292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11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5" name="Text Box 723">
                <a:extLst>
                  <a:ext uri="{FF2B5EF4-FFF2-40B4-BE49-F238E27FC236}">
                    <a16:creationId xmlns:a16="http://schemas.microsoft.com/office/drawing/2014/main" id="{BA45C677-428A-6A42-8B11-59B7E6D68152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101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12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6" name="Text Box 724">
                <a:extLst>
                  <a:ext uri="{FF2B5EF4-FFF2-40B4-BE49-F238E27FC236}">
                    <a16:creationId xmlns:a16="http://schemas.microsoft.com/office/drawing/2014/main" id="{74F1D033-0FE9-1148-A40B-51EFE1366023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39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13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7" name="Text Box 725">
                <a:extLst>
                  <a:ext uri="{FF2B5EF4-FFF2-40B4-BE49-F238E27FC236}">
                    <a16:creationId xmlns:a16="http://schemas.microsoft.com/office/drawing/2014/main" id="{59F61A63-F509-EF45-86B5-431784226A9A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492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14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8" name="Text Box 726">
                <a:extLst>
                  <a:ext uri="{FF2B5EF4-FFF2-40B4-BE49-F238E27FC236}">
                    <a16:creationId xmlns:a16="http://schemas.microsoft.com/office/drawing/2014/main" id="{C9305178-E3A9-DB4E-8623-209D4C04BDAE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293" y="1365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15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9" name="Text Box 727">
                <a:extLst>
                  <a:ext uri="{FF2B5EF4-FFF2-40B4-BE49-F238E27FC236}">
                    <a16:creationId xmlns:a16="http://schemas.microsoft.com/office/drawing/2014/main" id="{A0FECD31-1016-F844-A21B-EC8279D64BDB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079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16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cxnSp>
          <p:nvCxnSpPr>
            <p:cNvPr id="9" name="Line 728">
              <a:extLst>
                <a:ext uri="{FF2B5EF4-FFF2-40B4-BE49-F238E27FC236}">
                  <a16:creationId xmlns:a16="http://schemas.microsoft.com/office/drawing/2014/main" id="{6787AE6C-0C45-8144-9E3E-D51BD93CA1DE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3894" y="12218"/>
              <a:ext cx="79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 Box 729">
              <a:extLst>
                <a:ext uri="{FF2B5EF4-FFF2-40B4-BE49-F238E27FC236}">
                  <a16:creationId xmlns:a16="http://schemas.microsoft.com/office/drawing/2014/main" id="{5F5CF5BB-1966-4848-A362-C78EB0FB9F2A}"/>
                </a:ext>
              </a:extLst>
            </p:cNvPr>
            <p:cNvSpPr txBox="1">
              <a:spLocks noChangeAspect="1" noEditPoints="1" noChangeArrowheads="1" noChangeShapeType="1" noTextEdit="1"/>
            </p:cNvSpPr>
            <p:nvPr/>
          </p:nvSpPr>
          <p:spPr bwMode="auto">
            <a:xfrm>
              <a:off x="4155" y="11950"/>
              <a:ext cx="360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>
                  <a:effectLst/>
                  <a:latin typeface="Symbol" pitchFamily="2" charset="2"/>
                  <a:ea typeface="Times New Roman" panose="02020603050405020304" pitchFamily="18" charset="0"/>
                </a:rPr>
                <a:t>D</a:t>
              </a:r>
              <a:r>
                <a:rPr lang="en-US" sz="1200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x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1" name="Text Box 730">
              <a:extLst>
                <a:ext uri="{FF2B5EF4-FFF2-40B4-BE49-F238E27FC236}">
                  <a16:creationId xmlns:a16="http://schemas.microsoft.com/office/drawing/2014/main" id="{CD15E848-5E0B-9645-A53E-50AFAB61BEB6}"/>
                </a:ext>
              </a:extLst>
            </p:cNvPr>
            <p:cNvSpPr txBox="1">
              <a:spLocks noChangeAspect="1" noEditPoints="1" noChangeArrowheads="1" noChangeShapeType="1" noTextEdit="1"/>
            </p:cNvSpPr>
            <p:nvPr/>
          </p:nvSpPr>
          <p:spPr bwMode="auto">
            <a:xfrm>
              <a:off x="4305" y="14077"/>
              <a:ext cx="360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>
                  <a:effectLst/>
                  <a:latin typeface="Symbol" pitchFamily="2" charset="2"/>
                  <a:ea typeface="Times New Roman" panose="02020603050405020304" pitchFamily="18" charset="0"/>
                </a:rPr>
                <a:t>D</a:t>
              </a:r>
              <a:r>
                <a:rPr lang="en-US" sz="1200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y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2" name="Line 731">
              <a:extLst>
                <a:ext uri="{FF2B5EF4-FFF2-40B4-BE49-F238E27FC236}">
                  <a16:creationId xmlns:a16="http://schemas.microsoft.com/office/drawing/2014/main" id="{49D5B48E-33F1-5942-B51A-B52A6A618AC2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4578" y="13875"/>
              <a:ext cx="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C4A8E5D8-2F73-134F-8704-C2A46430B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56" y="1061182"/>
            <a:ext cx="1637096" cy="807335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65EFDCE4-5087-164E-B43F-3A58425D3CF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74044" y="1148496"/>
            <a:ext cx="2483485" cy="2504440"/>
            <a:chOff x="3883" y="9364"/>
            <a:chExt cx="3911" cy="3944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D44FF18-759C-454D-BE31-5BB6132BFCB1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5481" y="9364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3600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i,j-</a:t>
              </a:r>
              <a:r>
                <a:rPr lang="en-US" sz="1200" b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84D3C72-79C7-CF4C-B415-0EF20DE6F7A9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5474" y="10966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3600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i,j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E218EA0-7957-E24F-A4D0-7FD950AFD03C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5474" y="12571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i,j+</a:t>
              </a:r>
              <a:r>
                <a:rPr lang="en-US" sz="1200" b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69C31A9-F79D-1046-940A-0104E1AC08B2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7057" y="10962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i+</a:t>
              </a:r>
              <a:r>
                <a:rPr lang="en-US" sz="1200" b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,j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E8976FF-03D0-2E47-B413-8EBE640B1ED5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3883" y="10966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3600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</a:t>
              </a:r>
              <a:r>
                <a:rPr lang="en-US" sz="1200" b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-1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,j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76" name="Line 671">
              <a:extLst>
                <a:ext uri="{FF2B5EF4-FFF2-40B4-BE49-F238E27FC236}">
                  <a16:creationId xmlns:a16="http://schemas.microsoft.com/office/drawing/2014/main" id="{3ECB2E4D-92C5-684C-A697-4F33422235EB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5852" y="10106"/>
              <a:ext cx="0" cy="8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Line 672">
              <a:extLst>
                <a:ext uri="{FF2B5EF4-FFF2-40B4-BE49-F238E27FC236}">
                  <a16:creationId xmlns:a16="http://schemas.microsoft.com/office/drawing/2014/main" id="{B3E2F344-1E2A-2D47-AAAC-2745E718509E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5852" y="11704"/>
              <a:ext cx="0" cy="8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" name="Line 673">
              <a:extLst>
                <a:ext uri="{FF2B5EF4-FFF2-40B4-BE49-F238E27FC236}">
                  <a16:creationId xmlns:a16="http://schemas.microsoft.com/office/drawing/2014/main" id="{E337755E-80A3-4249-936C-98286BE42DA3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4625" y="11333"/>
              <a:ext cx="8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" name="Line 674">
              <a:extLst>
                <a:ext uri="{FF2B5EF4-FFF2-40B4-BE49-F238E27FC236}">
                  <a16:creationId xmlns:a16="http://schemas.microsoft.com/office/drawing/2014/main" id="{DE440762-C457-4C48-9FF2-621E9A5E8952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6201" y="11333"/>
              <a:ext cx="8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16C7FABC-58AA-A443-AEE3-362760C86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3" y="2039508"/>
            <a:ext cx="2464546" cy="771346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F77C4110-8F3E-BB48-A4A4-A8054D14D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15" y="2880180"/>
            <a:ext cx="2487896" cy="772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13A5B6-5AD6-6640-8184-E78B8D72E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035" y="3881791"/>
            <a:ext cx="6532753" cy="978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8B00D0-2940-D247-A878-D029DDE18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621" y="5238044"/>
            <a:ext cx="7529970" cy="75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63" y="292252"/>
            <a:ext cx="4198943" cy="774522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Laplace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3A422-A982-4722-9711-77D1DC25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22" y="970157"/>
            <a:ext cx="8664498" cy="56982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AE57AAE-8A56-A941-8138-494B8711AEC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96006" y="292252"/>
            <a:ext cx="4133005" cy="3078819"/>
            <a:chOff x="2869" y="10583"/>
            <a:chExt cx="6120" cy="455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7D44BA-AC15-B54D-B020-9D5710CB8B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69" y="10583"/>
              <a:ext cx="6120" cy="4559"/>
              <a:chOff x="2869" y="10583"/>
              <a:chExt cx="6120" cy="455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D31BB37-0108-3D4C-8996-2386F5633E3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869" y="10583"/>
                <a:ext cx="6120" cy="4559"/>
                <a:chOff x="2781" y="10385"/>
                <a:chExt cx="6120" cy="4559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66B7CAA4-8F41-EC4D-A579-DE227DA9B80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832" y="10814"/>
                  <a:ext cx="3960" cy="3600"/>
                  <a:chOff x="4041" y="10264"/>
                  <a:chExt cx="3960" cy="3600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EB288CE-703B-9F45-A17C-B954CD0EE2B4}"/>
                      </a:ext>
                    </a:extLst>
                  </p:cNvPr>
                  <p:cNvSpPr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041" y="10264"/>
                    <a:ext cx="3960" cy="3600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endParaRPr lang="en-US"/>
                  </a:p>
                </p:txBody>
              </p:sp>
              <p:cxnSp>
                <p:nvCxnSpPr>
                  <p:cNvPr id="56" name="Line 680">
                    <a:extLst>
                      <a:ext uri="{FF2B5EF4-FFF2-40B4-BE49-F238E27FC236}">
                        <a16:creationId xmlns:a16="http://schemas.microsoft.com/office/drawing/2014/main" id="{CDB3B982-2763-0140-A0CD-C408EE5ED8F9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0981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7" name="Line 681">
                    <a:extLst>
                      <a:ext uri="{FF2B5EF4-FFF2-40B4-BE49-F238E27FC236}">
                        <a16:creationId xmlns:a16="http://schemas.microsoft.com/office/drawing/2014/main" id="{61C348FD-7791-5F44-BF6A-4361483ACEC4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1701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8" name="Line 682">
                    <a:extLst>
                      <a:ext uri="{FF2B5EF4-FFF2-40B4-BE49-F238E27FC236}">
                        <a16:creationId xmlns:a16="http://schemas.microsoft.com/office/drawing/2014/main" id="{8FB9B8B7-6BB2-454B-B37A-B143AE777197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2424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9" name="Line 683">
                    <a:extLst>
                      <a:ext uri="{FF2B5EF4-FFF2-40B4-BE49-F238E27FC236}">
                        <a16:creationId xmlns:a16="http://schemas.microsoft.com/office/drawing/2014/main" id="{4B383F01-D64F-B44D-8558-79F566A0B67D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3144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0" name="Line 684">
                    <a:extLst>
                      <a:ext uri="{FF2B5EF4-FFF2-40B4-BE49-F238E27FC236}">
                        <a16:creationId xmlns:a16="http://schemas.microsoft.com/office/drawing/2014/main" id="{1A8D4835-5E55-8740-8229-13D5C44DCAF6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5595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1" name="Line 685">
                    <a:extLst>
                      <a:ext uri="{FF2B5EF4-FFF2-40B4-BE49-F238E27FC236}">
                        <a16:creationId xmlns:a16="http://schemas.microsoft.com/office/drawing/2014/main" id="{B85E0871-9D55-3349-8E12-9F094ACB44A8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6388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2" name="Line 686">
                    <a:extLst>
                      <a:ext uri="{FF2B5EF4-FFF2-40B4-BE49-F238E27FC236}">
                        <a16:creationId xmlns:a16="http://schemas.microsoft.com/office/drawing/2014/main" id="{F8DDC33A-6717-F64F-BD83-082311BEDFC2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7178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3" name="Line 687">
                    <a:extLst>
                      <a:ext uri="{FF2B5EF4-FFF2-40B4-BE49-F238E27FC236}">
                        <a16:creationId xmlns:a16="http://schemas.microsoft.com/office/drawing/2014/main" id="{44BFA7AC-612A-7E4D-8F86-AFF8AE1BB31A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820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31" name="Text Box 688">
                  <a:extLst>
                    <a:ext uri="{FF2B5EF4-FFF2-40B4-BE49-F238E27FC236}">
                      <a16:creationId xmlns:a16="http://schemas.microsoft.com/office/drawing/2014/main" id="{8EA56B3B-DC0C-6C41-8445-5FC42FA059AA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01" y="10385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a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2" name="Text Box 689">
                  <a:extLst>
                    <a:ext uri="{FF2B5EF4-FFF2-40B4-BE49-F238E27FC236}">
                      <a16:creationId xmlns:a16="http://schemas.microsoft.com/office/drawing/2014/main" id="{1DBC14A2-76A2-F048-8211-731FB7007A99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3501" y="1044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3" name="Text Box 690">
                  <a:extLst>
                    <a:ext uri="{FF2B5EF4-FFF2-40B4-BE49-F238E27FC236}">
                      <a16:creationId xmlns:a16="http://schemas.microsoft.com/office/drawing/2014/main" id="{16FC5243-A662-074F-8C3D-223696538B1D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3501" y="1440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4" name="Text Box 691">
                  <a:extLst>
                    <a:ext uri="{FF2B5EF4-FFF2-40B4-BE49-F238E27FC236}">
                      <a16:creationId xmlns:a16="http://schemas.microsoft.com/office/drawing/2014/main" id="{D337AB5D-F03A-3F43-B223-81758D98A895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821" y="1440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5" name="Text Box 692">
                  <a:extLst>
                    <a:ext uri="{FF2B5EF4-FFF2-40B4-BE49-F238E27FC236}">
                      <a16:creationId xmlns:a16="http://schemas.microsoft.com/office/drawing/2014/main" id="{57963902-6A44-1246-AF78-FE091F7F6A96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821" y="1044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6" name="Text Box 693">
                  <a:extLst>
                    <a:ext uri="{FF2B5EF4-FFF2-40B4-BE49-F238E27FC236}">
                      <a16:creationId xmlns:a16="http://schemas.microsoft.com/office/drawing/2014/main" id="{9C08EFE1-EF6B-654B-8BD5-BB909D2DEADD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8001" y="1224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b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7" name="Text Box 694">
                  <a:extLst>
                    <a:ext uri="{FF2B5EF4-FFF2-40B4-BE49-F238E27FC236}">
                      <a16:creationId xmlns:a16="http://schemas.microsoft.com/office/drawing/2014/main" id="{15585541-EF8C-2B41-99E2-871B78409B76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2781" y="1224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8" name="Text Box 695">
                  <a:extLst>
                    <a:ext uri="{FF2B5EF4-FFF2-40B4-BE49-F238E27FC236}">
                      <a16:creationId xmlns:a16="http://schemas.microsoft.com/office/drawing/2014/main" id="{37ADE2F0-3F5A-914A-B4EC-0066B558AC04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01" y="1458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c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08950B69-0E4C-C74F-A610-408C490FD3A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83D78819-8F8A-CE41-B535-4050C37E8DDB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E5D37A7-7B10-7049-B57A-325A5A7711BF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1506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9D48A31A-2792-6A4A-8F09-575B1D5CA5DA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47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0747F06-F76D-F54C-958F-48847D769572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223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04347FE-9888-3445-B68F-2A4ADC4699F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223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D5680C3B-0680-2142-ADDB-EF528781CEAE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223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13764029-D616-0A44-B864-315B24F73BB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223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9C0892B5-1B1C-7C46-A4C6-120DF922EDB1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DCCCCD44-B873-2C4D-BC38-AB118F8FD89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295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2A893D3-54ED-9943-A68A-8A71D47AA81A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64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B60C3BF5-1A8D-F942-98A4-834D27341C3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EA915C2-84A9-D54B-9AF2-C7DC5AE1B37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6AF3583D-71ED-C644-9925-B61085F0326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C664E46C-FC95-904F-838B-2F653D5216F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B6F09A89-CD1E-544C-B401-12D7DA990E2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4" name="Text Box 712">
                <a:extLst>
                  <a:ext uri="{FF2B5EF4-FFF2-40B4-BE49-F238E27FC236}">
                    <a16:creationId xmlns:a16="http://schemas.microsoft.com/office/drawing/2014/main" id="{F0F20FD3-45D3-6842-A41D-88D4B151711B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50" y="11458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5" name="Text Box 713">
                <a:extLst>
                  <a:ext uri="{FF2B5EF4-FFF2-40B4-BE49-F238E27FC236}">
                    <a16:creationId xmlns:a16="http://schemas.microsoft.com/office/drawing/2014/main" id="{76B3DE4B-144D-3746-9D69-9DE17BE8CFF9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25" y="11465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6" name="Text Box 714">
                <a:extLst>
                  <a:ext uri="{FF2B5EF4-FFF2-40B4-BE49-F238E27FC236}">
                    <a16:creationId xmlns:a16="http://schemas.microsoft.com/office/drawing/2014/main" id="{72F34816-1899-184E-AB1C-2BC071DAB6FC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26" y="11454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7" name="Text Box 715">
                <a:extLst>
                  <a:ext uri="{FF2B5EF4-FFF2-40B4-BE49-F238E27FC236}">
                    <a16:creationId xmlns:a16="http://schemas.microsoft.com/office/drawing/2014/main" id="{67C1A311-133A-6344-8A37-1B840399349E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090" y="11469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8" name="Text Box 716">
                <a:extLst>
                  <a:ext uri="{FF2B5EF4-FFF2-40B4-BE49-F238E27FC236}">
                    <a16:creationId xmlns:a16="http://schemas.microsoft.com/office/drawing/2014/main" id="{3FB23258-6183-CF44-80A9-F9D10C55F7E6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50" y="12189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9" name="Text Box 717">
                <a:extLst>
                  <a:ext uri="{FF2B5EF4-FFF2-40B4-BE49-F238E27FC236}">
                    <a16:creationId xmlns:a16="http://schemas.microsoft.com/office/drawing/2014/main" id="{A87B5907-DD2C-874C-8CB6-43D91F37984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25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6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0" name="Text Box 718">
                <a:extLst>
                  <a:ext uri="{FF2B5EF4-FFF2-40B4-BE49-F238E27FC236}">
                    <a16:creationId xmlns:a16="http://schemas.microsoft.com/office/drawing/2014/main" id="{3C9BE176-31EE-2148-ABF3-CEA8118839D7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37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7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1" name="Text Box 719">
                <a:extLst>
                  <a:ext uri="{FF2B5EF4-FFF2-40B4-BE49-F238E27FC236}">
                    <a16:creationId xmlns:a16="http://schemas.microsoft.com/office/drawing/2014/main" id="{3AEC3FB1-321C-1E49-9C75-0B30597B30DD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112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8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2" name="Text Box 720">
                <a:extLst>
                  <a:ext uri="{FF2B5EF4-FFF2-40B4-BE49-F238E27FC236}">
                    <a16:creationId xmlns:a16="http://schemas.microsoft.com/office/drawing/2014/main" id="{AB58C1E4-4195-F343-91D4-E9B2786A8A8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61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9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3" name="Text Box 721">
                <a:extLst>
                  <a:ext uri="{FF2B5EF4-FFF2-40B4-BE49-F238E27FC236}">
                    <a16:creationId xmlns:a16="http://schemas.microsoft.com/office/drawing/2014/main" id="{E6812414-24CC-A440-8D16-728ADF7A6F87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18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10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4" name="Text Box 722">
                <a:extLst>
                  <a:ext uri="{FF2B5EF4-FFF2-40B4-BE49-F238E27FC236}">
                    <a16:creationId xmlns:a16="http://schemas.microsoft.com/office/drawing/2014/main" id="{76CC9A2D-7717-814D-B44D-3469CFDD96FD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15" y="1292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11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5" name="Text Box 723">
                <a:extLst>
                  <a:ext uri="{FF2B5EF4-FFF2-40B4-BE49-F238E27FC236}">
                    <a16:creationId xmlns:a16="http://schemas.microsoft.com/office/drawing/2014/main" id="{BA45C677-428A-6A42-8B11-59B7E6D68152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101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12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6" name="Text Box 724">
                <a:extLst>
                  <a:ext uri="{FF2B5EF4-FFF2-40B4-BE49-F238E27FC236}">
                    <a16:creationId xmlns:a16="http://schemas.microsoft.com/office/drawing/2014/main" id="{74F1D033-0FE9-1148-A40B-51EFE1366023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39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13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7" name="Text Box 725">
                <a:extLst>
                  <a:ext uri="{FF2B5EF4-FFF2-40B4-BE49-F238E27FC236}">
                    <a16:creationId xmlns:a16="http://schemas.microsoft.com/office/drawing/2014/main" id="{59F61A63-F509-EF45-86B5-431784226A9A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492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14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8" name="Text Box 726">
                <a:extLst>
                  <a:ext uri="{FF2B5EF4-FFF2-40B4-BE49-F238E27FC236}">
                    <a16:creationId xmlns:a16="http://schemas.microsoft.com/office/drawing/2014/main" id="{C9305178-E3A9-DB4E-8623-209D4C04BDAE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293" y="1365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15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9" name="Text Box 727">
                <a:extLst>
                  <a:ext uri="{FF2B5EF4-FFF2-40B4-BE49-F238E27FC236}">
                    <a16:creationId xmlns:a16="http://schemas.microsoft.com/office/drawing/2014/main" id="{A0FECD31-1016-F844-A21B-EC8279D64BDB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079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16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cxnSp>
          <p:nvCxnSpPr>
            <p:cNvPr id="9" name="Line 728">
              <a:extLst>
                <a:ext uri="{FF2B5EF4-FFF2-40B4-BE49-F238E27FC236}">
                  <a16:creationId xmlns:a16="http://schemas.microsoft.com/office/drawing/2014/main" id="{6787AE6C-0C45-8144-9E3E-D51BD93CA1DE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3894" y="12218"/>
              <a:ext cx="79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 Box 729">
              <a:extLst>
                <a:ext uri="{FF2B5EF4-FFF2-40B4-BE49-F238E27FC236}">
                  <a16:creationId xmlns:a16="http://schemas.microsoft.com/office/drawing/2014/main" id="{5F5CF5BB-1966-4848-A362-C78EB0FB9F2A}"/>
                </a:ext>
              </a:extLst>
            </p:cNvPr>
            <p:cNvSpPr txBox="1">
              <a:spLocks noChangeAspect="1" noEditPoints="1" noChangeArrowheads="1" noChangeShapeType="1" noTextEdit="1"/>
            </p:cNvSpPr>
            <p:nvPr/>
          </p:nvSpPr>
          <p:spPr bwMode="auto">
            <a:xfrm>
              <a:off x="4155" y="11950"/>
              <a:ext cx="360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>
                  <a:effectLst/>
                  <a:latin typeface="Symbol" pitchFamily="2" charset="2"/>
                  <a:ea typeface="Times New Roman" panose="02020603050405020304" pitchFamily="18" charset="0"/>
                </a:rPr>
                <a:t>D</a:t>
              </a:r>
              <a:r>
                <a:rPr lang="en-US" sz="1200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x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1" name="Text Box 730">
              <a:extLst>
                <a:ext uri="{FF2B5EF4-FFF2-40B4-BE49-F238E27FC236}">
                  <a16:creationId xmlns:a16="http://schemas.microsoft.com/office/drawing/2014/main" id="{CD15E848-5E0B-9645-A53E-50AFAB61BEB6}"/>
                </a:ext>
              </a:extLst>
            </p:cNvPr>
            <p:cNvSpPr txBox="1">
              <a:spLocks noChangeAspect="1" noEditPoints="1" noChangeArrowheads="1" noChangeShapeType="1" noTextEdit="1"/>
            </p:cNvSpPr>
            <p:nvPr/>
          </p:nvSpPr>
          <p:spPr bwMode="auto">
            <a:xfrm>
              <a:off x="4305" y="14077"/>
              <a:ext cx="360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>
                  <a:effectLst/>
                  <a:latin typeface="Symbol" pitchFamily="2" charset="2"/>
                  <a:ea typeface="Times New Roman" panose="02020603050405020304" pitchFamily="18" charset="0"/>
                </a:rPr>
                <a:t>D</a:t>
              </a:r>
              <a:r>
                <a:rPr lang="en-US" sz="1200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y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2" name="Line 731">
              <a:extLst>
                <a:ext uri="{FF2B5EF4-FFF2-40B4-BE49-F238E27FC236}">
                  <a16:creationId xmlns:a16="http://schemas.microsoft.com/office/drawing/2014/main" id="{49D5B48E-33F1-5942-B51A-B52A6A618AC2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4578" y="13875"/>
              <a:ext cx="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9A3B666-DF5F-214D-BBD1-5A28D3E1E8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8221" y="3577407"/>
              <a:ext cx="7984555" cy="29349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6911">
                      <a:extLst>
                        <a:ext uri="{9D8B030D-6E8A-4147-A177-3AD203B41FA5}">
                          <a16:colId xmlns:a16="http://schemas.microsoft.com/office/drawing/2014/main" val="398124889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4023150867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2561785840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2588728935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3307422286"/>
                        </a:ext>
                      </a:extLst>
                    </a:gridCol>
                  </a:tblGrid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Node No.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x-</a:t>
                          </a:r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neighbour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y-</a:t>
                          </a:r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neighbour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641852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Δx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5, 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8020448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459748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3Δx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7, 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5409303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5134764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2Δx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5, 7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10, 2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5226580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7326688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Δx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13, 5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635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9A3B666-DF5F-214D-BBD1-5A28D3E1E8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5522966"/>
                  </p:ext>
                </p:extLst>
              </p:nvPr>
            </p:nvGraphicFramePr>
            <p:xfrm>
              <a:off x="558221" y="3577407"/>
              <a:ext cx="7984555" cy="29349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6911">
                      <a:extLst>
                        <a:ext uri="{9D8B030D-6E8A-4147-A177-3AD203B41FA5}">
                          <a16:colId xmlns:a16="http://schemas.microsoft.com/office/drawing/2014/main" val="398124889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4023150867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2561785840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2588728935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3307422286"/>
                        </a:ext>
                      </a:extLst>
                    </a:gridCol>
                  </a:tblGrid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Node No.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x-</a:t>
                          </a:r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neighbour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y-</a:t>
                          </a:r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neighbour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641852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Δx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5, 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8020448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6897" r="-400794" b="-5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6897" r="-300794" b="-5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6897" r="-200794" b="-5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6897" r="-100794" b="-5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6897" r="-794" b="-5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9459748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3Δx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7, 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5409303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6897" r="-400794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6897" r="-300794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6897" r="-200794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6897" r="-100794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6897" r="-794" b="-3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5134764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2Δx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5, 7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10, 2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5226580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606897" r="-400794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606897" r="-300794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06897" r="-200794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6897" r="-100794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6897" r="-794" b="-1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7326688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Δx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13, 5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635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A20D6E0-8E42-4743-A72E-668DE47B1A45}"/>
              </a:ext>
            </a:extLst>
          </p:cNvPr>
          <p:cNvSpPr txBox="1"/>
          <p:nvPr/>
        </p:nvSpPr>
        <p:spPr>
          <a:xfrm>
            <a:off x="807513" y="1579519"/>
            <a:ext cx="3222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Assuming the origin at D</a:t>
            </a:r>
          </a:p>
        </p:txBody>
      </p:sp>
    </p:spTree>
    <p:extLst>
      <p:ext uri="{BB962C8B-B14F-4D97-AF65-F5344CB8AC3E}">
        <p14:creationId xmlns:p14="http://schemas.microsoft.com/office/powerpoint/2010/main" val="181698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60475C7-360D-7F47-B935-F0778A1FEF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2500" y="3314700"/>
          <a:ext cx="812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r:id="rId3" imgW="0" imgH="0" progId="Equation.DSMT4">
                  <p:embed/>
                </p:oleObj>
              </mc:Choice>
              <mc:Fallback>
                <p:oleObj r:id="rId3" imgW="0" imgH="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60475C7-360D-7F47-B935-F0778A1FEF12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6032500" y="3314700"/>
                        <a:ext cx="812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26E20D2-4226-5143-9D33-648126EDAD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31267" y="781037"/>
          <a:ext cx="5571699" cy="5270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r:id="rId4" imgW="4699000" imgH="4445000" progId="Equation.DSMT4">
                  <p:embed/>
                </p:oleObj>
              </mc:Choice>
              <mc:Fallback>
                <p:oleObj r:id="rId4" imgW="4699000" imgH="44450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26E20D2-4226-5143-9D33-648126EDAD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31267" y="781037"/>
                        <a:ext cx="5571699" cy="52705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20C066C-4E89-E641-A35B-F5F317BD36D4}"/>
              </a:ext>
            </a:extLst>
          </p:cNvPr>
          <p:cNvSpPr txBox="1"/>
          <p:nvPr/>
        </p:nvSpPr>
        <p:spPr>
          <a:xfrm>
            <a:off x="2810108" y="468351"/>
            <a:ext cx="524108" cy="59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5DB17B-A1E4-AB43-A9A9-645F3579C644}"/>
              </a:ext>
            </a:extLst>
          </p:cNvPr>
          <p:cNvSpPr txBox="1"/>
          <p:nvPr/>
        </p:nvSpPr>
        <p:spPr>
          <a:xfrm>
            <a:off x="5770446" y="190022"/>
            <a:ext cx="524108" cy="59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BFB3B-B44A-C942-805B-EC89F5F2D871}"/>
              </a:ext>
            </a:extLst>
          </p:cNvPr>
          <p:cNvSpPr txBox="1"/>
          <p:nvPr/>
        </p:nvSpPr>
        <p:spPr>
          <a:xfrm>
            <a:off x="6583246" y="665808"/>
            <a:ext cx="524108" cy="59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1BCE74-9FDB-AF4B-B8A2-D84A0474C118}"/>
              </a:ext>
            </a:extLst>
          </p:cNvPr>
          <p:cNvSpPr txBox="1"/>
          <p:nvPr/>
        </p:nvSpPr>
        <p:spPr>
          <a:xfrm>
            <a:off x="1064825" y="5951034"/>
            <a:ext cx="4265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equation for each node!</a:t>
            </a:r>
          </a:p>
        </p:txBody>
      </p:sp>
    </p:spTree>
    <p:extLst>
      <p:ext uri="{BB962C8B-B14F-4D97-AF65-F5344CB8AC3E}">
        <p14:creationId xmlns:p14="http://schemas.microsoft.com/office/powerpoint/2010/main" val="418643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19" y="135524"/>
            <a:ext cx="3114304" cy="65406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Laplace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3A422-A982-4722-9711-77D1DC25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22" y="970157"/>
            <a:ext cx="8664498" cy="56982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AE57AAE-8A56-A941-8138-494B8711AEC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64459" y="158063"/>
            <a:ext cx="3594438" cy="2677622"/>
            <a:chOff x="2869" y="10583"/>
            <a:chExt cx="6120" cy="455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7D44BA-AC15-B54D-B020-9D5710CB8B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69" y="10583"/>
              <a:ext cx="6120" cy="4559"/>
              <a:chOff x="2869" y="10583"/>
              <a:chExt cx="6120" cy="455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D31BB37-0108-3D4C-8996-2386F5633E3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869" y="10583"/>
                <a:ext cx="6120" cy="4559"/>
                <a:chOff x="2781" y="10385"/>
                <a:chExt cx="6120" cy="4559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66B7CAA4-8F41-EC4D-A579-DE227DA9B80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832" y="10814"/>
                  <a:ext cx="3960" cy="3600"/>
                  <a:chOff x="4041" y="10264"/>
                  <a:chExt cx="3960" cy="3600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EB288CE-703B-9F45-A17C-B954CD0EE2B4}"/>
                      </a:ext>
                    </a:extLst>
                  </p:cNvPr>
                  <p:cNvSpPr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041" y="10264"/>
                    <a:ext cx="3960" cy="3600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endParaRPr lang="en-US"/>
                  </a:p>
                </p:txBody>
              </p:sp>
              <p:cxnSp>
                <p:nvCxnSpPr>
                  <p:cNvPr id="56" name="Line 680">
                    <a:extLst>
                      <a:ext uri="{FF2B5EF4-FFF2-40B4-BE49-F238E27FC236}">
                        <a16:creationId xmlns:a16="http://schemas.microsoft.com/office/drawing/2014/main" id="{CDB3B982-2763-0140-A0CD-C408EE5ED8F9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0981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7" name="Line 681">
                    <a:extLst>
                      <a:ext uri="{FF2B5EF4-FFF2-40B4-BE49-F238E27FC236}">
                        <a16:creationId xmlns:a16="http://schemas.microsoft.com/office/drawing/2014/main" id="{61C348FD-7791-5F44-BF6A-4361483ACEC4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1701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8" name="Line 682">
                    <a:extLst>
                      <a:ext uri="{FF2B5EF4-FFF2-40B4-BE49-F238E27FC236}">
                        <a16:creationId xmlns:a16="http://schemas.microsoft.com/office/drawing/2014/main" id="{8FB9B8B7-6BB2-454B-B37A-B143AE777197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2424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9" name="Line 683">
                    <a:extLst>
                      <a:ext uri="{FF2B5EF4-FFF2-40B4-BE49-F238E27FC236}">
                        <a16:creationId xmlns:a16="http://schemas.microsoft.com/office/drawing/2014/main" id="{4B383F01-D64F-B44D-8558-79F566A0B67D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3144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0" name="Line 684">
                    <a:extLst>
                      <a:ext uri="{FF2B5EF4-FFF2-40B4-BE49-F238E27FC236}">
                        <a16:creationId xmlns:a16="http://schemas.microsoft.com/office/drawing/2014/main" id="{1A8D4835-5E55-8740-8229-13D5C44DCAF6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5595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1" name="Line 685">
                    <a:extLst>
                      <a:ext uri="{FF2B5EF4-FFF2-40B4-BE49-F238E27FC236}">
                        <a16:creationId xmlns:a16="http://schemas.microsoft.com/office/drawing/2014/main" id="{B85E0871-9D55-3349-8E12-9F094ACB44A8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6388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2" name="Line 686">
                    <a:extLst>
                      <a:ext uri="{FF2B5EF4-FFF2-40B4-BE49-F238E27FC236}">
                        <a16:creationId xmlns:a16="http://schemas.microsoft.com/office/drawing/2014/main" id="{F8DDC33A-6717-F64F-BD83-082311BEDFC2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7178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3" name="Line 687">
                    <a:extLst>
                      <a:ext uri="{FF2B5EF4-FFF2-40B4-BE49-F238E27FC236}">
                        <a16:creationId xmlns:a16="http://schemas.microsoft.com/office/drawing/2014/main" id="{44BFA7AC-612A-7E4D-8F86-AFF8AE1BB31A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820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31" name="Text Box 688">
                  <a:extLst>
                    <a:ext uri="{FF2B5EF4-FFF2-40B4-BE49-F238E27FC236}">
                      <a16:creationId xmlns:a16="http://schemas.microsoft.com/office/drawing/2014/main" id="{8EA56B3B-DC0C-6C41-8445-5FC42FA059AA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01" y="10385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a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2" name="Text Box 689">
                  <a:extLst>
                    <a:ext uri="{FF2B5EF4-FFF2-40B4-BE49-F238E27FC236}">
                      <a16:creationId xmlns:a16="http://schemas.microsoft.com/office/drawing/2014/main" id="{1DBC14A2-76A2-F048-8211-731FB7007A99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3501" y="1044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3" name="Text Box 690">
                  <a:extLst>
                    <a:ext uri="{FF2B5EF4-FFF2-40B4-BE49-F238E27FC236}">
                      <a16:creationId xmlns:a16="http://schemas.microsoft.com/office/drawing/2014/main" id="{16FC5243-A662-074F-8C3D-223696538B1D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3501" y="1440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4" name="Text Box 691">
                  <a:extLst>
                    <a:ext uri="{FF2B5EF4-FFF2-40B4-BE49-F238E27FC236}">
                      <a16:creationId xmlns:a16="http://schemas.microsoft.com/office/drawing/2014/main" id="{D337AB5D-F03A-3F43-B223-81758D98A895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821" y="1440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5" name="Text Box 692">
                  <a:extLst>
                    <a:ext uri="{FF2B5EF4-FFF2-40B4-BE49-F238E27FC236}">
                      <a16:creationId xmlns:a16="http://schemas.microsoft.com/office/drawing/2014/main" id="{57963902-6A44-1246-AF78-FE091F7F6A96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821" y="1044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6" name="Text Box 693">
                  <a:extLst>
                    <a:ext uri="{FF2B5EF4-FFF2-40B4-BE49-F238E27FC236}">
                      <a16:creationId xmlns:a16="http://schemas.microsoft.com/office/drawing/2014/main" id="{9C08EFE1-EF6B-654B-8BD5-BB909D2DEADD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8001" y="1224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b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7" name="Text Box 694">
                  <a:extLst>
                    <a:ext uri="{FF2B5EF4-FFF2-40B4-BE49-F238E27FC236}">
                      <a16:creationId xmlns:a16="http://schemas.microsoft.com/office/drawing/2014/main" id="{15585541-EF8C-2B41-99E2-871B78409B76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2781" y="1224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8" name="Text Box 695">
                  <a:extLst>
                    <a:ext uri="{FF2B5EF4-FFF2-40B4-BE49-F238E27FC236}">
                      <a16:creationId xmlns:a16="http://schemas.microsoft.com/office/drawing/2014/main" id="{37ADE2F0-3F5A-914A-B4EC-0066B558AC04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01" y="1458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c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08950B69-0E4C-C74F-A610-408C490FD3A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83D78819-8F8A-CE41-B535-4050C37E8DDB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E5D37A7-7B10-7049-B57A-325A5A7711BF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1506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9D48A31A-2792-6A4A-8F09-575B1D5CA5DA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47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0747F06-F76D-F54C-958F-48847D769572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223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04347FE-9888-3445-B68F-2A4ADC4699F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223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D5680C3B-0680-2142-ADDB-EF528781CEAE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223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13764029-D616-0A44-B864-315B24F73BB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223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9C0892B5-1B1C-7C46-A4C6-120DF922EDB1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DCCCCD44-B873-2C4D-BC38-AB118F8FD89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295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2A893D3-54ED-9943-A68A-8A71D47AA81A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64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B60C3BF5-1A8D-F942-98A4-834D27341C3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EA915C2-84A9-D54B-9AF2-C7DC5AE1B37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6AF3583D-71ED-C644-9925-B61085F0326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C664E46C-FC95-904F-838B-2F653D5216F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B6F09A89-CD1E-544C-B401-12D7DA990E2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4" name="Text Box 712">
                <a:extLst>
                  <a:ext uri="{FF2B5EF4-FFF2-40B4-BE49-F238E27FC236}">
                    <a16:creationId xmlns:a16="http://schemas.microsoft.com/office/drawing/2014/main" id="{F0F20FD3-45D3-6842-A41D-88D4B151711B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50" y="11458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5" name="Text Box 713">
                <a:extLst>
                  <a:ext uri="{FF2B5EF4-FFF2-40B4-BE49-F238E27FC236}">
                    <a16:creationId xmlns:a16="http://schemas.microsoft.com/office/drawing/2014/main" id="{76B3DE4B-144D-3746-9D69-9DE17BE8CFF9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25" y="11465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6" name="Text Box 714">
                <a:extLst>
                  <a:ext uri="{FF2B5EF4-FFF2-40B4-BE49-F238E27FC236}">
                    <a16:creationId xmlns:a16="http://schemas.microsoft.com/office/drawing/2014/main" id="{72F34816-1899-184E-AB1C-2BC071DAB6FC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26" y="11454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7" name="Text Box 715">
                <a:extLst>
                  <a:ext uri="{FF2B5EF4-FFF2-40B4-BE49-F238E27FC236}">
                    <a16:creationId xmlns:a16="http://schemas.microsoft.com/office/drawing/2014/main" id="{67C1A311-133A-6344-8A37-1B840399349E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090" y="11469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8" name="Text Box 716">
                <a:extLst>
                  <a:ext uri="{FF2B5EF4-FFF2-40B4-BE49-F238E27FC236}">
                    <a16:creationId xmlns:a16="http://schemas.microsoft.com/office/drawing/2014/main" id="{3FB23258-6183-CF44-80A9-F9D10C55F7E6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50" y="12189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9" name="Text Box 717">
                <a:extLst>
                  <a:ext uri="{FF2B5EF4-FFF2-40B4-BE49-F238E27FC236}">
                    <a16:creationId xmlns:a16="http://schemas.microsoft.com/office/drawing/2014/main" id="{A87B5907-DD2C-874C-8CB6-43D91F37984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25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6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0" name="Text Box 718">
                <a:extLst>
                  <a:ext uri="{FF2B5EF4-FFF2-40B4-BE49-F238E27FC236}">
                    <a16:creationId xmlns:a16="http://schemas.microsoft.com/office/drawing/2014/main" id="{3C9BE176-31EE-2148-ABF3-CEA8118839D7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37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7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1" name="Text Box 719">
                <a:extLst>
                  <a:ext uri="{FF2B5EF4-FFF2-40B4-BE49-F238E27FC236}">
                    <a16:creationId xmlns:a16="http://schemas.microsoft.com/office/drawing/2014/main" id="{3AEC3FB1-321C-1E49-9C75-0B30597B30DD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112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8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2" name="Text Box 720">
                <a:extLst>
                  <a:ext uri="{FF2B5EF4-FFF2-40B4-BE49-F238E27FC236}">
                    <a16:creationId xmlns:a16="http://schemas.microsoft.com/office/drawing/2014/main" id="{AB58C1E4-4195-F343-91D4-E9B2786A8A8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61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9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3" name="Text Box 721">
                <a:extLst>
                  <a:ext uri="{FF2B5EF4-FFF2-40B4-BE49-F238E27FC236}">
                    <a16:creationId xmlns:a16="http://schemas.microsoft.com/office/drawing/2014/main" id="{E6812414-24CC-A440-8D16-728ADF7A6F87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18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10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4" name="Text Box 722">
                <a:extLst>
                  <a:ext uri="{FF2B5EF4-FFF2-40B4-BE49-F238E27FC236}">
                    <a16:creationId xmlns:a16="http://schemas.microsoft.com/office/drawing/2014/main" id="{76CC9A2D-7717-814D-B44D-3469CFDD96FD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15" y="1292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11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5" name="Text Box 723">
                <a:extLst>
                  <a:ext uri="{FF2B5EF4-FFF2-40B4-BE49-F238E27FC236}">
                    <a16:creationId xmlns:a16="http://schemas.microsoft.com/office/drawing/2014/main" id="{BA45C677-428A-6A42-8B11-59B7E6D68152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101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12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6" name="Text Box 724">
                <a:extLst>
                  <a:ext uri="{FF2B5EF4-FFF2-40B4-BE49-F238E27FC236}">
                    <a16:creationId xmlns:a16="http://schemas.microsoft.com/office/drawing/2014/main" id="{74F1D033-0FE9-1148-A40B-51EFE1366023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39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13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7" name="Text Box 725">
                <a:extLst>
                  <a:ext uri="{FF2B5EF4-FFF2-40B4-BE49-F238E27FC236}">
                    <a16:creationId xmlns:a16="http://schemas.microsoft.com/office/drawing/2014/main" id="{59F61A63-F509-EF45-86B5-431784226A9A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492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14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8" name="Text Box 726">
                <a:extLst>
                  <a:ext uri="{FF2B5EF4-FFF2-40B4-BE49-F238E27FC236}">
                    <a16:creationId xmlns:a16="http://schemas.microsoft.com/office/drawing/2014/main" id="{C9305178-E3A9-DB4E-8623-209D4C04BDAE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293" y="1365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15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9" name="Text Box 727">
                <a:extLst>
                  <a:ext uri="{FF2B5EF4-FFF2-40B4-BE49-F238E27FC236}">
                    <a16:creationId xmlns:a16="http://schemas.microsoft.com/office/drawing/2014/main" id="{A0FECD31-1016-F844-A21B-EC8279D64BDB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079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16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cxnSp>
          <p:nvCxnSpPr>
            <p:cNvPr id="9" name="Line 728">
              <a:extLst>
                <a:ext uri="{FF2B5EF4-FFF2-40B4-BE49-F238E27FC236}">
                  <a16:creationId xmlns:a16="http://schemas.microsoft.com/office/drawing/2014/main" id="{6787AE6C-0C45-8144-9E3E-D51BD93CA1DE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3894" y="12218"/>
              <a:ext cx="79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 Box 729">
              <a:extLst>
                <a:ext uri="{FF2B5EF4-FFF2-40B4-BE49-F238E27FC236}">
                  <a16:creationId xmlns:a16="http://schemas.microsoft.com/office/drawing/2014/main" id="{5F5CF5BB-1966-4848-A362-C78EB0FB9F2A}"/>
                </a:ext>
              </a:extLst>
            </p:cNvPr>
            <p:cNvSpPr txBox="1">
              <a:spLocks noChangeAspect="1" noEditPoints="1" noChangeArrowheads="1" noChangeShapeType="1" noTextEdit="1"/>
            </p:cNvSpPr>
            <p:nvPr/>
          </p:nvSpPr>
          <p:spPr bwMode="auto">
            <a:xfrm>
              <a:off x="4155" y="11950"/>
              <a:ext cx="360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>
                  <a:effectLst/>
                  <a:latin typeface="Symbol" pitchFamily="2" charset="2"/>
                  <a:ea typeface="Times New Roman" panose="02020603050405020304" pitchFamily="18" charset="0"/>
                </a:rPr>
                <a:t>D</a:t>
              </a:r>
              <a:r>
                <a:rPr lang="en-US" sz="1200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x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1" name="Text Box 730">
              <a:extLst>
                <a:ext uri="{FF2B5EF4-FFF2-40B4-BE49-F238E27FC236}">
                  <a16:creationId xmlns:a16="http://schemas.microsoft.com/office/drawing/2014/main" id="{CD15E848-5E0B-9645-A53E-50AFAB61BEB6}"/>
                </a:ext>
              </a:extLst>
            </p:cNvPr>
            <p:cNvSpPr txBox="1">
              <a:spLocks noChangeAspect="1" noEditPoints="1" noChangeArrowheads="1" noChangeShapeType="1" noTextEdit="1"/>
            </p:cNvSpPr>
            <p:nvPr/>
          </p:nvSpPr>
          <p:spPr bwMode="auto">
            <a:xfrm>
              <a:off x="4305" y="14077"/>
              <a:ext cx="360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>
                  <a:effectLst/>
                  <a:latin typeface="Symbol" pitchFamily="2" charset="2"/>
                  <a:ea typeface="Times New Roman" panose="02020603050405020304" pitchFamily="18" charset="0"/>
                </a:rPr>
                <a:t>D</a:t>
              </a:r>
              <a:r>
                <a:rPr lang="en-US" sz="1200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y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2" name="Line 731">
              <a:extLst>
                <a:ext uri="{FF2B5EF4-FFF2-40B4-BE49-F238E27FC236}">
                  <a16:creationId xmlns:a16="http://schemas.microsoft.com/office/drawing/2014/main" id="{49D5B48E-33F1-5942-B51A-B52A6A618AC2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4578" y="13875"/>
              <a:ext cx="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C4A8E5D8-2F73-134F-8704-C2A46430B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47" y="1204185"/>
            <a:ext cx="1637096" cy="807335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65EFDCE4-5087-164E-B43F-3A58425D3CF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247" y="324042"/>
            <a:ext cx="2695287" cy="2718029"/>
            <a:chOff x="3883" y="9364"/>
            <a:chExt cx="3911" cy="3944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D44FF18-759C-454D-BE31-5BB6132BFCB1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5481" y="9364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3600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i,j-</a:t>
              </a:r>
              <a:r>
                <a:rPr lang="en-US" sz="1200" b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84D3C72-79C7-CF4C-B415-0EF20DE6F7A9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5474" y="10966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3600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i,j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E218EA0-7957-E24F-A4D0-7FD950AFD03C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5474" y="12571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i,j+</a:t>
              </a:r>
              <a:r>
                <a:rPr lang="en-US" sz="1200" b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69C31A9-F79D-1046-940A-0104E1AC08B2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7057" y="10962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i+</a:t>
              </a:r>
              <a:r>
                <a:rPr lang="en-US" sz="1200" b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,j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E8976FF-03D0-2E47-B413-8EBE640B1ED5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3883" y="10966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3600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</a:t>
              </a:r>
              <a:r>
                <a:rPr lang="en-US" sz="1200" b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-1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,j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76" name="Line 671">
              <a:extLst>
                <a:ext uri="{FF2B5EF4-FFF2-40B4-BE49-F238E27FC236}">
                  <a16:creationId xmlns:a16="http://schemas.microsoft.com/office/drawing/2014/main" id="{3ECB2E4D-92C5-684C-A697-4F33422235EB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5852" y="10106"/>
              <a:ext cx="0" cy="8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Line 672">
              <a:extLst>
                <a:ext uri="{FF2B5EF4-FFF2-40B4-BE49-F238E27FC236}">
                  <a16:creationId xmlns:a16="http://schemas.microsoft.com/office/drawing/2014/main" id="{B3E2F344-1E2A-2D47-AAAC-2745E718509E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5852" y="11704"/>
              <a:ext cx="0" cy="8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" name="Line 673">
              <a:extLst>
                <a:ext uri="{FF2B5EF4-FFF2-40B4-BE49-F238E27FC236}">
                  <a16:creationId xmlns:a16="http://schemas.microsoft.com/office/drawing/2014/main" id="{E337755E-80A3-4249-936C-98286BE42DA3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4625" y="11333"/>
              <a:ext cx="8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" name="Line 674">
              <a:extLst>
                <a:ext uri="{FF2B5EF4-FFF2-40B4-BE49-F238E27FC236}">
                  <a16:creationId xmlns:a16="http://schemas.microsoft.com/office/drawing/2014/main" id="{DE440762-C457-4C48-9FF2-621E9A5E8952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6201" y="11333"/>
              <a:ext cx="8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C8B00D0-2940-D247-A878-D029DDE18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74" y="3120634"/>
            <a:ext cx="7058966" cy="7097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3B7A6A-207B-F043-92CB-AA3CDB250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19" y="4404628"/>
            <a:ext cx="6654289" cy="78660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B80305DA-5AC1-8A4C-878E-67AC81644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98" y="5501895"/>
            <a:ext cx="6622200" cy="803349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52E6CC39-849E-9C4B-9B72-3A13EA813EE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55066" y="3084533"/>
            <a:ext cx="2239534" cy="2258610"/>
            <a:chOff x="3883" y="9364"/>
            <a:chExt cx="3911" cy="3944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24B5E45-F950-C24C-83FF-4C46F6A4B950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5481" y="9364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3600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26A4CCA-D08B-2944-8D18-F00F7650D24F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5474" y="10966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3600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21BDA5F-2F93-0A4A-B469-06AC570C66D1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5474" y="12571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5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7891153-0F40-9847-8C41-4769A923D0DD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7057" y="10962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46AB0FD-5486-364B-A981-20C0EFA397BA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3883" y="10966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3600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88" name="Line 661">
              <a:extLst>
                <a:ext uri="{FF2B5EF4-FFF2-40B4-BE49-F238E27FC236}">
                  <a16:creationId xmlns:a16="http://schemas.microsoft.com/office/drawing/2014/main" id="{BC3AF37C-C5BB-9B4B-94CF-A94BE4101E16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5852" y="10106"/>
              <a:ext cx="0" cy="8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" name="Line 662">
              <a:extLst>
                <a:ext uri="{FF2B5EF4-FFF2-40B4-BE49-F238E27FC236}">
                  <a16:creationId xmlns:a16="http://schemas.microsoft.com/office/drawing/2014/main" id="{F215355A-529E-3943-A6D5-D154B4B2AABC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5852" y="11704"/>
              <a:ext cx="0" cy="8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" name="Line 663">
              <a:extLst>
                <a:ext uri="{FF2B5EF4-FFF2-40B4-BE49-F238E27FC236}">
                  <a16:creationId xmlns:a16="http://schemas.microsoft.com/office/drawing/2014/main" id="{406ACE77-A7A4-6D4E-AE46-823E38609345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4625" y="11333"/>
              <a:ext cx="8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" name="Line 664">
              <a:extLst>
                <a:ext uri="{FF2B5EF4-FFF2-40B4-BE49-F238E27FC236}">
                  <a16:creationId xmlns:a16="http://schemas.microsoft.com/office/drawing/2014/main" id="{5895D1EB-EEBF-754D-895B-E7CFA3735FEF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6201" y="11333"/>
              <a:ext cx="8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4D5374C1-871F-424F-A00E-D2E318D6FDED}"/>
              </a:ext>
            </a:extLst>
          </p:cNvPr>
          <p:cNvSpPr txBox="1"/>
          <p:nvPr/>
        </p:nvSpPr>
        <p:spPr>
          <a:xfrm>
            <a:off x="251998" y="3932832"/>
            <a:ext cx="1428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Node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F1BE45-BCF6-5B41-9BAD-060B1EC3344F}"/>
                  </a:ext>
                </a:extLst>
              </p:cNvPr>
              <p:cNvSpPr txBox="1"/>
              <p:nvPr/>
            </p:nvSpPr>
            <p:spPr>
              <a:xfrm>
                <a:off x="355206" y="2164959"/>
                <a:ext cx="28255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F1BE45-BCF6-5B41-9BAD-060B1EC33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06" y="2164959"/>
                <a:ext cx="2825519" cy="646331"/>
              </a:xfrm>
              <a:prstGeom prst="rect">
                <a:avLst/>
              </a:prstGeom>
              <a:blipFill>
                <a:blip r:embed="rId6"/>
                <a:stretch>
                  <a:fillRect l="-1724" t="-24528" b="-100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F1075F4-4086-49E3-938C-6DAB6F065EE9}"/>
              </a:ext>
            </a:extLst>
          </p:cNvPr>
          <p:cNvCxnSpPr>
            <a:cxnSpLocks/>
          </p:cNvCxnSpPr>
          <p:nvPr/>
        </p:nvCxnSpPr>
        <p:spPr>
          <a:xfrm>
            <a:off x="1041655" y="3752264"/>
            <a:ext cx="4734044" cy="66945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86611AB-1F39-4E2C-A5A7-1A9B14F9089A}"/>
              </a:ext>
            </a:extLst>
          </p:cNvPr>
          <p:cNvCxnSpPr>
            <a:cxnSpLocks/>
          </p:cNvCxnSpPr>
          <p:nvPr/>
        </p:nvCxnSpPr>
        <p:spPr>
          <a:xfrm>
            <a:off x="1823575" y="3758710"/>
            <a:ext cx="20396" cy="743292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A92F310-8A5B-4C7E-BF41-090EE675757F}"/>
              </a:ext>
            </a:extLst>
          </p:cNvPr>
          <p:cNvCxnSpPr>
            <a:cxnSpLocks/>
          </p:cNvCxnSpPr>
          <p:nvPr/>
        </p:nvCxnSpPr>
        <p:spPr>
          <a:xfrm flipH="1">
            <a:off x="3389577" y="3782085"/>
            <a:ext cx="9222" cy="777839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EDDED97-D405-4ACA-840A-3F0CC87E0050}"/>
              </a:ext>
            </a:extLst>
          </p:cNvPr>
          <p:cNvCxnSpPr>
            <a:cxnSpLocks/>
          </p:cNvCxnSpPr>
          <p:nvPr/>
        </p:nvCxnSpPr>
        <p:spPr>
          <a:xfrm>
            <a:off x="4977957" y="3739732"/>
            <a:ext cx="0" cy="76873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87640D5-18DB-4887-85BC-76BC7CB15C49}"/>
              </a:ext>
            </a:extLst>
          </p:cNvPr>
          <p:cNvCxnSpPr>
            <a:cxnSpLocks/>
          </p:cNvCxnSpPr>
          <p:nvPr/>
        </p:nvCxnSpPr>
        <p:spPr>
          <a:xfrm flipH="1">
            <a:off x="966209" y="3758710"/>
            <a:ext cx="4893440" cy="69035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24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63" y="292252"/>
            <a:ext cx="4198943" cy="774522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Laplace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3A422-A982-4722-9711-77D1DC25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22" y="970157"/>
            <a:ext cx="8664498" cy="56982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AE57AAE-8A56-A941-8138-494B8711AEC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96006" y="292252"/>
            <a:ext cx="4133005" cy="3078819"/>
            <a:chOff x="2869" y="10583"/>
            <a:chExt cx="6120" cy="455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7D44BA-AC15-B54D-B020-9D5710CB8B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69" y="10583"/>
              <a:ext cx="6120" cy="4559"/>
              <a:chOff x="2869" y="10583"/>
              <a:chExt cx="6120" cy="455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D31BB37-0108-3D4C-8996-2386F5633E3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869" y="10583"/>
                <a:ext cx="6120" cy="4559"/>
                <a:chOff x="2781" y="10385"/>
                <a:chExt cx="6120" cy="4559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66B7CAA4-8F41-EC4D-A579-DE227DA9B80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832" y="10814"/>
                  <a:ext cx="3960" cy="3600"/>
                  <a:chOff x="4041" y="10264"/>
                  <a:chExt cx="3960" cy="3600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EB288CE-703B-9F45-A17C-B954CD0EE2B4}"/>
                      </a:ext>
                    </a:extLst>
                  </p:cNvPr>
                  <p:cNvSpPr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041" y="10264"/>
                    <a:ext cx="3960" cy="3600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endParaRPr lang="en-US"/>
                  </a:p>
                </p:txBody>
              </p:sp>
              <p:cxnSp>
                <p:nvCxnSpPr>
                  <p:cNvPr id="56" name="Line 680">
                    <a:extLst>
                      <a:ext uri="{FF2B5EF4-FFF2-40B4-BE49-F238E27FC236}">
                        <a16:creationId xmlns:a16="http://schemas.microsoft.com/office/drawing/2014/main" id="{CDB3B982-2763-0140-A0CD-C408EE5ED8F9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0981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7" name="Line 681">
                    <a:extLst>
                      <a:ext uri="{FF2B5EF4-FFF2-40B4-BE49-F238E27FC236}">
                        <a16:creationId xmlns:a16="http://schemas.microsoft.com/office/drawing/2014/main" id="{61C348FD-7791-5F44-BF6A-4361483ACEC4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1701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8" name="Line 682">
                    <a:extLst>
                      <a:ext uri="{FF2B5EF4-FFF2-40B4-BE49-F238E27FC236}">
                        <a16:creationId xmlns:a16="http://schemas.microsoft.com/office/drawing/2014/main" id="{8FB9B8B7-6BB2-454B-B37A-B143AE777197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2424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9" name="Line 683">
                    <a:extLst>
                      <a:ext uri="{FF2B5EF4-FFF2-40B4-BE49-F238E27FC236}">
                        <a16:creationId xmlns:a16="http://schemas.microsoft.com/office/drawing/2014/main" id="{4B383F01-D64F-B44D-8558-79F566A0B67D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3144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0" name="Line 684">
                    <a:extLst>
                      <a:ext uri="{FF2B5EF4-FFF2-40B4-BE49-F238E27FC236}">
                        <a16:creationId xmlns:a16="http://schemas.microsoft.com/office/drawing/2014/main" id="{1A8D4835-5E55-8740-8229-13D5C44DCAF6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5595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1" name="Line 685">
                    <a:extLst>
                      <a:ext uri="{FF2B5EF4-FFF2-40B4-BE49-F238E27FC236}">
                        <a16:creationId xmlns:a16="http://schemas.microsoft.com/office/drawing/2014/main" id="{B85E0871-9D55-3349-8E12-9F094ACB44A8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6388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2" name="Line 686">
                    <a:extLst>
                      <a:ext uri="{FF2B5EF4-FFF2-40B4-BE49-F238E27FC236}">
                        <a16:creationId xmlns:a16="http://schemas.microsoft.com/office/drawing/2014/main" id="{F8DDC33A-6717-F64F-BD83-082311BEDFC2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7178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3" name="Line 687">
                    <a:extLst>
                      <a:ext uri="{FF2B5EF4-FFF2-40B4-BE49-F238E27FC236}">
                        <a16:creationId xmlns:a16="http://schemas.microsoft.com/office/drawing/2014/main" id="{44BFA7AC-612A-7E4D-8F86-AFF8AE1BB31A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820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31" name="Text Box 688">
                  <a:extLst>
                    <a:ext uri="{FF2B5EF4-FFF2-40B4-BE49-F238E27FC236}">
                      <a16:creationId xmlns:a16="http://schemas.microsoft.com/office/drawing/2014/main" id="{8EA56B3B-DC0C-6C41-8445-5FC42FA059AA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01" y="10385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a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2" name="Text Box 689">
                  <a:extLst>
                    <a:ext uri="{FF2B5EF4-FFF2-40B4-BE49-F238E27FC236}">
                      <a16:creationId xmlns:a16="http://schemas.microsoft.com/office/drawing/2014/main" id="{1DBC14A2-76A2-F048-8211-731FB7007A99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3501" y="1044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3" name="Text Box 690">
                  <a:extLst>
                    <a:ext uri="{FF2B5EF4-FFF2-40B4-BE49-F238E27FC236}">
                      <a16:creationId xmlns:a16="http://schemas.microsoft.com/office/drawing/2014/main" id="{16FC5243-A662-074F-8C3D-223696538B1D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3501" y="1440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4" name="Text Box 691">
                  <a:extLst>
                    <a:ext uri="{FF2B5EF4-FFF2-40B4-BE49-F238E27FC236}">
                      <a16:creationId xmlns:a16="http://schemas.microsoft.com/office/drawing/2014/main" id="{D337AB5D-F03A-3F43-B223-81758D98A895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821" y="1440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5" name="Text Box 692">
                  <a:extLst>
                    <a:ext uri="{FF2B5EF4-FFF2-40B4-BE49-F238E27FC236}">
                      <a16:creationId xmlns:a16="http://schemas.microsoft.com/office/drawing/2014/main" id="{57963902-6A44-1246-AF78-FE091F7F6A96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821" y="1044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6" name="Text Box 693">
                  <a:extLst>
                    <a:ext uri="{FF2B5EF4-FFF2-40B4-BE49-F238E27FC236}">
                      <a16:creationId xmlns:a16="http://schemas.microsoft.com/office/drawing/2014/main" id="{9C08EFE1-EF6B-654B-8BD5-BB909D2DEADD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8001" y="1224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b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7" name="Text Box 694">
                  <a:extLst>
                    <a:ext uri="{FF2B5EF4-FFF2-40B4-BE49-F238E27FC236}">
                      <a16:creationId xmlns:a16="http://schemas.microsoft.com/office/drawing/2014/main" id="{15585541-EF8C-2B41-99E2-871B78409B76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2781" y="1224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8" name="Text Box 695">
                  <a:extLst>
                    <a:ext uri="{FF2B5EF4-FFF2-40B4-BE49-F238E27FC236}">
                      <a16:creationId xmlns:a16="http://schemas.microsoft.com/office/drawing/2014/main" id="{37ADE2F0-3F5A-914A-B4EC-0066B558AC04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01" y="1458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c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08950B69-0E4C-C74F-A610-408C490FD3A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83D78819-8F8A-CE41-B535-4050C37E8DDB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E5D37A7-7B10-7049-B57A-325A5A7711BF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1506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9D48A31A-2792-6A4A-8F09-575B1D5CA5DA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47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0747F06-F76D-F54C-958F-48847D769572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223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04347FE-9888-3445-B68F-2A4ADC4699F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223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D5680C3B-0680-2142-ADDB-EF528781CEAE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223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13764029-D616-0A44-B864-315B24F73BB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223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9C0892B5-1B1C-7C46-A4C6-120DF922EDB1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DCCCCD44-B873-2C4D-BC38-AB118F8FD89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295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2A893D3-54ED-9943-A68A-8A71D47AA81A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64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B60C3BF5-1A8D-F942-98A4-834D27341C3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EA915C2-84A9-D54B-9AF2-C7DC5AE1B37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6AF3583D-71ED-C644-9925-B61085F0326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C664E46C-FC95-904F-838B-2F653D5216F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B6F09A89-CD1E-544C-B401-12D7DA990E2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4" name="Text Box 712">
                <a:extLst>
                  <a:ext uri="{FF2B5EF4-FFF2-40B4-BE49-F238E27FC236}">
                    <a16:creationId xmlns:a16="http://schemas.microsoft.com/office/drawing/2014/main" id="{F0F20FD3-45D3-6842-A41D-88D4B151711B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50" y="11458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5" name="Text Box 713">
                <a:extLst>
                  <a:ext uri="{FF2B5EF4-FFF2-40B4-BE49-F238E27FC236}">
                    <a16:creationId xmlns:a16="http://schemas.microsoft.com/office/drawing/2014/main" id="{76B3DE4B-144D-3746-9D69-9DE17BE8CFF9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25" y="11465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6" name="Text Box 714">
                <a:extLst>
                  <a:ext uri="{FF2B5EF4-FFF2-40B4-BE49-F238E27FC236}">
                    <a16:creationId xmlns:a16="http://schemas.microsoft.com/office/drawing/2014/main" id="{72F34816-1899-184E-AB1C-2BC071DAB6FC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26" y="11454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7" name="Text Box 715">
                <a:extLst>
                  <a:ext uri="{FF2B5EF4-FFF2-40B4-BE49-F238E27FC236}">
                    <a16:creationId xmlns:a16="http://schemas.microsoft.com/office/drawing/2014/main" id="{67C1A311-133A-6344-8A37-1B840399349E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090" y="11469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8" name="Text Box 716">
                <a:extLst>
                  <a:ext uri="{FF2B5EF4-FFF2-40B4-BE49-F238E27FC236}">
                    <a16:creationId xmlns:a16="http://schemas.microsoft.com/office/drawing/2014/main" id="{3FB23258-6183-CF44-80A9-F9D10C55F7E6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50" y="12189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9" name="Text Box 717">
                <a:extLst>
                  <a:ext uri="{FF2B5EF4-FFF2-40B4-BE49-F238E27FC236}">
                    <a16:creationId xmlns:a16="http://schemas.microsoft.com/office/drawing/2014/main" id="{A87B5907-DD2C-874C-8CB6-43D91F37984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25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6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0" name="Text Box 718">
                <a:extLst>
                  <a:ext uri="{FF2B5EF4-FFF2-40B4-BE49-F238E27FC236}">
                    <a16:creationId xmlns:a16="http://schemas.microsoft.com/office/drawing/2014/main" id="{3C9BE176-31EE-2148-ABF3-CEA8118839D7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37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7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1" name="Text Box 719">
                <a:extLst>
                  <a:ext uri="{FF2B5EF4-FFF2-40B4-BE49-F238E27FC236}">
                    <a16:creationId xmlns:a16="http://schemas.microsoft.com/office/drawing/2014/main" id="{3AEC3FB1-321C-1E49-9C75-0B30597B30DD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112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8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2" name="Text Box 720">
                <a:extLst>
                  <a:ext uri="{FF2B5EF4-FFF2-40B4-BE49-F238E27FC236}">
                    <a16:creationId xmlns:a16="http://schemas.microsoft.com/office/drawing/2014/main" id="{AB58C1E4-4195-F343-91D4-E9B2786A8A8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61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9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3" name="Text Box 721">
                <a:extLst>
                  <a:ext uri="{FF2B5EF4-FFF2-40B4-BE49-F238E27FC236}">
                    <a16:creationId xmlns:a16="http://schemas.microsoft.com/office/drawing/2014/main" id="{E6812414-24CC-A440-8D16-728ADF7A6F87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18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10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4" name="Text Box 722">
                <a:extLst>
                  <a:ext uri="{FF2B5EF4-FFF2-40B4-BE49-F238E27FC236}">
                    <a16:creationId xmlns:a16="http://schemas.microsoft.com/office/drawing/2014/main" id="{76CC9A2D-7717-814D-B44D-3469CFDD96FD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15" y="1292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11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5" name="Text Box 723">
                <a:extLst>
                  <a:ext uri="{FF2B5EF4-FFF2-40B4-BE49-F238E27FC236}">
                    <a16:creationId xmlns:a16="http://schemas.microsoft.com/office/drawing/2014/main" id="{BA45C677-428A-6A42-8B11-59B7E6D68152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101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12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6" name="Text Box 724">
                <a:extLst>
                  <a:ext uri="{FF2B5EF4-FFF2-40B4-BE49-F238E27FC236}">
                    <a16:creationId xmlns:a16="http://schemas.microsoft.com/office/drawing/2014/main" id="{74F1D033-0FE9-1148-A40B-51EFE1366023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39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13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7" name="Text Box 725">
                <a:extLst>
                  <a:ext uri="{FF2B5EF4-FFF2-40B4-BE49-F238E27FC236}">
                    <a16:creationId xmlns:a16="http://schemas.microsoft.com/office/drawing/2014/main" id="{59F61A63-F509-EF45-86B5-431784226A9A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492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14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8" name="Text Box 726">
                <a:extLst>
                  <a:ext uri="{FF2B5EF4-FFF2-40B4-BE49-F238E27FC236}">
                    <a16:creationId xmlns:a16="http://schemas.microsoft.com/office/drawing/2014/main" id="{C9305178-E3A9-DB4E-8623-209D4C04BDAE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293" y="1365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15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9" name="Text Box 727">
                <a:extLst>
                  <a:ext uri="{FF2B5EF4-FFF2-40B4-BE49-F238E27FC236}">
                    <a16:creationId xmlns:a16="http://schemas.microsoft.com/office/drawing/2014/main" id="{A0FECD31-1016-F844-A21B-EC8279D64BDB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079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16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cxnSp>
          <p:nvCxnSpPr>
            <p:cNvPr id="9" name="Line 728">
              <a:extLst>
                <a:ext uri="{FF2B5EF4-FFF2-40B4-BE49-F238E27FC236}">
                  <a16:creationId xmlns:a16="http://schemas.microsoft.com/office/drawing/2014/main" id="{6787AE6C-0C45-8144-9E3E-D51BD93CA1DE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3894" y="12218"/>
              <a:ext cx="79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 Box 729">
              <a:extLst>
                <a:ext uri="{FF2B5EF4-FFF2-40B4-BE49-F238E27FC236}">
                  <a16:creationId xmlns:a16="http://schemas.microsoft.com/office/drawing/2014/main" id="{5F5CF5BB-1966-4848-A362-C78EB0FB9F2A}"/>
                </a:ext>
              </a:extLst>
            </p:cNvPr>
            <p:cNvSpPr txBox="1">
              <a:spLocks noChangeAspect="1" noEditPoints="1" noChangeArrowheads="1" noChangeShapeType="1" noTextEdit="1"/>
            </p:cNvSpPr>
            <p:nvPr/>
          </p:nvSpPr>
          <p:spPr bwMode="auto">
            <a:xfrm>
              <a:off x="4155" y="11950"/>
              <a:ext cx="360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>
                  <a:effectLst/>
                  <a:latin typeface="Symbol" pitchFamily="2" charset="2"/>
                  <a:ea typeface="Times New Roman" panose="02020603050405020304" pitchFamily="18" charset="0"/>
                </a:rPr>
                <a:t>D</a:t>
              </a:r>
              <a:r>
                <a:rPr lang="en-US" sz="1200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x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1" name="Text Box 730">
              <a:extLst>
                <a:ext uri="{FF2B5EF4-FFF2-40B4-BE49-F238E27FC236}">
                  <a16:creationId xmlns:a16="http://schemas.microsoft.com/office/drawing/2014/main" id="{CD15E848-5E0B-9645-A53E-50AFAB61BEB6}"/>
                </a:ext>
              </a:extLst>
            </p:cNvPr>
            <p:cNvSpPr txBox="1">
              <a:spLocks noChangeAspect="1" noEditPoints="1" noChangeArrowheads="1" noChangeShapeType="1" noTextEdit="1"/>
            </p:cNvSpPr>
            <p:nvPr/>
          </p:nvSpPr>
          <p:spPr bwMode="auto">
            <a:xfrm>
              <a:off x="4305" y="14077"/>
              <a:ext cx="360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>
                  <a:effectLst/>
                  <a:latin typeface="Symbol" pitchFamily="2" charset="2"/>
                  <a:ea typeface="Times New Roman" panose="02020603050405020304" pitchFamily="18" charset="0"/>
                </a:rPr>
                <a:t>D</a:t>
              </a:r>
              <a:r>
                <a:rPr lang="en-US" sz="1200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y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2" name="Line 731">
              <a:extLst>
                <a:ext uri="{FF2B5EF4-FFF2-40B4-BE49-F238E27FC236}">
                  <a16:creationId xmlns:a16="http://schemas.microsoft.com/office/drawing/2014/main" id="{49D5B48E-33F1-5942-B51A-B52A6A618AC2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4578" y="13875"/>
              <a:ext cx="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9A3B666-DF5F-214D-BBD1-5A28D3E1E8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8221" y="3577407"/>
              <a:ext cx="7984555" cy="29349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6911">
                      <a:extLst>
                        <a:ext uri="{9D8B030D-6E8A-4147-A177-3AD203B41FA5}">
                          <a16:colId xmlns:a16="http://schemas.microsoft.com/office/drawing/2014/main" val="398124889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4023150867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2561785840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2588728935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3307422286"/>
                        </a:ext>
                      </a:extLst>
                    </a:gridCol>
                  </a:tblGrid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Node No.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x-</a:t>
                          </a:r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neighbour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y-</a:t>
                          </a:r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neighbour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641852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Δx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5, 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8020448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459748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3Δx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7, 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5409303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5134764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2Δx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5, 7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10, 2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5226580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7326688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Δx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13, 5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635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9A3B666-DF5F-214D-BBD1-5A28D3E1E8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8221" y="3577407"/>
              <a:ext cx="7984555" cy="29349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6911">
                      <a:extLst>
                        <a:ext uri="{9D8B030D-6E8A-4147-A177-3AD203B41FA5}">
                          <a16:colId xmlns:a16="http://schemas.microsoft.com/office/drawing/2014/main" val="398124889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4023150867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2561785840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2588728935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3307422286"/>
                        </a:ext>
                      </a:extLst>
                    </a:gridCol>
                  </a:tblGrid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Node No.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x-</a:t>
                          </a:r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neighbour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y-</a:t>
                          </a:r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neighbour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641852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Δx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5, 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8020448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6897" r="-400794" b="-5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6897" r="-300794" b="-5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6897" r="-200794" b="-5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6897" r="-100794" b="-5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6897" r="-794" b="-5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9459748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3Δx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7, 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5409303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6897" r="-400794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6897" r="-300794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6897" r="-200794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6897" r="-100794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6897" r="-794" b="-3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5134764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2Δx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5, 7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10, 2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5226580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606897" r="-400794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606897" r="-300794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06897" r="-200794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6897" r="-100794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6897" r="-794" b="-1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7326688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Δx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13, 5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635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A20D6E0-8E42-4743-A72E-668DE47B1A45}"/>
              </a:ext>
            </a:extLst>
          </p:cNvPr>
          <p:cNvSpPr txBox="1"/>
          <p:nvPr/>
        </p:nvSpPr>
        <p:spPr>
          <a:xfrm>
            <a:off x="807513" y="1579519"/>
            <a:ext cx="3222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Assuming the origin at D</a:t>
            </a:r>
          </a:p>
        </p:txBody>
      </p:sp>
    </p:spTree>
    <p:extLst>
      <p:ext uri="{BB962C8B-B14F-4D97-AF65-F5344CB8AC3E}">
        <p14:creationId xmlns:p14="http://schemas.microsoft.com/office/powerpoint/2010/main" val="1782043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60475C7-360D-7F47-B935-F0778A1FEF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2500" y="3314700"/>
          <a:ext cx="812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r:id="rId3" imgW="0" imgH="0" progId="Equation.DSMT4">
                  <p:embed/>
                </p:oleObj>
              </mc:Choice>
              <mc:Fallback>
                <p:oleObj r:id="rId3" imgW="0" imgH="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60475C7-360D-7F47-B935-F0778A1FEF12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6032500" y="3314700"/>
                        <a:ext cx="812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26E20D2-4226-5143-9D33-648126EDAD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781050"/>
          <a:ext cx="6910388" cy="527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r:id="rId4" imgW="5829300" imgH="4445000" progId="Equation.DSMT4">
                  <p:embed/>
                </p:oleObj>
              </mc:Choice>
              <mc:Fallback>
                <p:oleObj r:id="rId4" imgW="5829300" imgH="44450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26E20D2-4226-5143-9D33-648126EDAD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2000" y="781050"/>
                        <a:ext cx="6910388" cy="527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20C066C-4E89-E641-A35B-F5F317BD36D4}"/>
              </a:ext>
            </a:extLst>
          </p:cNvPr>
          <p:cNvSpPr txBox="1"/>
          <p:nvPr/>
        </p:nvSpPr>
        <p:spPr>
          <a:xfrm>
            <a:off x="2810108" y="468351"/>
            <a:ext cx="524108" cy="59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5DB17B-A1E4-AB43-A9A9-645F3579C644}"/>
              </a:ext>
            </a:extLst>
          </p:cNvPr>
          <p:cNvSpPr txBox="1"/>
          <p:nvPr/>
        </p:nvSpPr>
        <p:spPr>
          <a:xfrm>
            <a:off x="5770446" y="190022"/>
            <a:ext cx="524108" cy="59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BFB3B-B44A-C942-805B-EC89F5F2D871}"/>
              </a:ext>
            </a:extLst>
          </p:cNvPr>
          <p:cNvSpPr txBox="1"/>
          <p:nvPr/>
        </p:nvSpPr>
        <p:spPr>
          <a:xfrm>
            <a:off x="6928934" y="763858"/>
            <a:ext cx="524108" cy="59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1BCE74-9FDB-AF4B-B8A2-D84A0474C118}"/>
              </a:ext>
            </a:extLst>
          </p:cNvPr>
          <p:cNvSpPr txBox="1"/>
          <p:nvPr/>
        </p:nvSpPr>
        <p:spPr>
          <a:xfrm>
            <a:off x="1064825" y="5951034"/>
            <a:ext cx="4265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equation for each node!</a:t>
            </a:r>
          </a:p>
        </p:txBody>
      </p:sp>
    </p:spTree>
    <p:extLst>
      <p:ext uri="{BB962C8B-B14F-4D97-AF65-F5344CB8AC3E}">
        <p14:creationId xmlns:p14="http://schemas.microsoft.com/office/powerpoint/2010/main" val="657049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64427"/>
          </a:xfrm>
        </p:spPr>
        <p:txBody>
          <a:bodyPr/>
          <a:lstStyle/>
          <a:p>
            <a:r>
              <a:rPr lang="en-US" dirty="0"/>
              <a:t>Convergence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3A422-A982-4722-9711-77D1DC255B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0743" y="1129554"/>
                <a:ext cx="8186057" cy="52603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Advection-Diffusion Equation: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Groups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𝛼</m:t>
                    </m:r>
                    <m:f>
                      <m:f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govern the equations.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3A422-A982-4722-9711-77D1DC255B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0743" y="1129554"/>
                <a:ext cx="8186057" cy="5260360"/>
              </a:xfrm>
              <a:blipFill>
                <a:blip r:embed="rId2"/>
                <a:stretch>
                  <a:fillRect l="-1489" t="-19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AC56543-BD4C-F240-A81A-925D461FC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3" y="4039509"/>
            <a:ext cx="7928099" cy="125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0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19" y="135524"/>
            <a:ext cx="3114304" cy="65406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Laplace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3A422-A982-4722-9711-77D1DC25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22" y="970157"/>
            <a:ext cx="8664498" cy="56982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AE57AAE-8A56-A941-8138-494B8711AEC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64459" y="158063"/>
            <a:ext cx="3594438" cy="2677622"/>
            <a:chOff x="2869" y="10583"/>
            <a:chExt cx="6120" cy="455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7D44BA-AC15-B54D-B020-9D5710CB8B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69" y="10583"/>
              <a:ext cx="6120" cy="4559"/>
              <a:chOff x="2869" y="10583"/>
              <a:chExt cx="6120" cy="455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D31BB37-0108-3D4C-8996-2386F5633E3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869" y="10583"/>
                <a:ext cx="6120" cy="4559"/>
                <a:chOff x="2781" y="10385"/>
                <a:chExt cx="6120" cy="4559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66B7CAA4-8F41-EC4D-A579-DE227DA9B80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832" y="10814"/>
                  <a:ext cx="3960" cy="3600"/>
                  <a:chOff x="4041" y="10264"/>
                  <a:chExt cx="3960" cy="3600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EB288CE-703B-9F45-A17C-B954CD0EE2B4}"/>
                      </a:ext>
                    </a:extLst>
                  </p:cNvPr>
                  <p:cNvSpPr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041" y="10264"/>
                    <a:ext cx="3960" cy="3600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endParaRPr lang="en-US"/>
                  </a:p>
                </p:txBody>
              </p:sp>
              <p:cxnSp>
                <p:nvCxnSpPr>
                  <p:cNvPr id="56" name="Line 680">
                    <a:extLst>
                      <a:ext uri="{FF2B5EF4-FFF2-40B4-BE49-F238E27FC236}">
                        <a16:creationId xmlns:a16="http://schemas.microsoft.com/office/drawing/2014/main" id="{CDB3B982-2763-0140-A0CD-C408EE5ED8F9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0981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7" name="Line 681">
                    <a:extLst>
                      <a:ext uri="{FF2B5EF4-FFF2-40B4-BE49-F238E27FC236}">
                        <a16:creationId xmlns:a16="http://schemas.microsoft.com/office/drawing/2014/main" id="{61C348FD-7791-5F44-BF6A-4361483ACEC4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1701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8" name="Line 682">
                    <a:extLst>
                      <a:ext uri="{FF2B5EF4-FFF2-40B4-BE49-F238E27FC236}">
                        <a16:creationId xmlns:a16="http://schemas.microsoft.com/office/drawing/2014/main" id="{8FB9B8B7-6BB2-454B-B37A-B143AE777197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2424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9" name="Line 683">
                    <a:extLst>
                      <a:ext uri="{FF2B5EF4-FFF2-40B4-BE49-F238E27FC236}">
                        <a16:creationId xmlns:a16="http://schemas.microsoft.com/office/drawing/2014/main" id="{4B383F01-D64F-B44D-8558-79F566A0B67D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3144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0" name="Line 684">
                    <a:extLst>
                      <a:ext uri="{FF2B5EF4-FFF2-40B4-BE49-F238E27FC236}">
                        <a16:creationId xmlns:a16="http://schemas.microsoft.com/office/drawing/2014/main" id="{1A8D4835-5E55-8740-8229-13D5C44DCAF6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5595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1" name="Line 685">
                    <a:extLst>
                      <a:ext uri="{FF2B5EF4-FFF2-40B4-BE49-F238E27FC236}">
                        <a16:creationId xmlns:a16="http://schemas.microsoft.com/office/drawing/2014/main" id="{B85E0871-9D55-3349-8E12-9F094ACB44A8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6388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2" name="Line 686">
                    <a:extLst>
                      <a:ext uri="{FF2B5EF4-FFF2-40B4-BE49-F238E27FC236}">
                        <a16:creationId xmlns:a16="http://schemas.microsoft.com/office/drawing/2014/main" id="{F8DDC33A-6717-F64F-BD83-082311BEDFC2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7178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3" name="Line 687">
                    <a:extLst>
                      <a:ext uri="{FF2B5EF4-FFF2-40B4-BE49-F238E27FC236}">
                        <a16:creationId xmlns:a16="http://schemas.microsoft.com/office/drawing/2014/main" id="{44BFA7AC-612A-7E4D-8F86-AFF8AE1BB31A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820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31" name="Text Box 688">
                  <a:extLst>
                    <a:ext uri="{FF2B5EF4-FFF2-40B4-BE49-F238E27FC236}">
                      <a16:creationId xmlns:a16="http://schemas.microsoft.com/office/drawing/2014/main" id="{8EA56B3B-DC0C-6C41-8445-5FC42FA059AA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01" y="10385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a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2" name="Text Box 689">
                  <a:extLst>
                    <a:ext uri="{FF2B5EF4-FFF2-40B4-BE49-F238E27FC236}">
                      <a16:creationId xmlns:a16="http://schemas.microsoft.com/office/drawing/2014/main" id="{1DBC14A2-76A2-F048-8211-731FB7007A99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3501" y="1044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3" name="Text Box 690">
                  <a:extLst>
                    <a:ext uri="{FF2B5EF4-FFF2-40B4-BE49-F238E27FC236}">
                      <a16:creationId xmlns:a16="http://schemas.microsoft.com/office/drawing/2014/main" id="{16FC5243-A662-074F-8C3D-223696538B1D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3501" y="1440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4" name="Text Box 691">
                  <a:extLst>
                    <a:ext uri="{FF2B5EF4-FFF2-40B4-BE49-F238E27FC236}">
                      <a16:creationId xmlns:a16="http://schemas.microsoft.com/office/drawing/2014/main" id="{D337AB5D-F03A-3F43-B223-81758D98A895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821" y="1440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5" name="Text Box 692">
                  <a:extLst>
                    <a:ext uri="{FF2B5EF4-FFF2-40B4-BE49-F238E27FC236}">
                      <a16:creationId xmlns:a16="http://schemas.microsoft.com/office/drawing/2014/main" id="{57963902-6A44-1246-AF78-FE091F7F6A96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821" y="1044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6" name="Text Box 693">
                  <a:extLst>
                    <a:ext uri="{FF2B5EF4-FFF2-40B4-BE49-F238E27FC236}">
                      <a16:creationId xmlns:a16="http://schemas.microsoft.com/office/drawing/2014/main" id="{9C08EFE1-EF6B-654B-8BD5-BB909D2DEADD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8001" y="1224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b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7" name="Text Box 694">
                  <a:extLst>
                    <a:ext uri="{FF2B5EF4-FFF2-40B4-BE49-F238E27FC236}">
                      <a16:creationId xmlns:a16="http://schemas.microsoft.com/office/drawing/2014/main" id="{15585541-EF8C-2B41-99E2-871B78409B76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2781" y="1224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8" name="Text Box 695">
                  <a:extLst>
                    <a:ext uri="{FF2B5EF4-FFF2-40B4-BE49-F238E27FC236}">
                      <a16:creationId xmlns:a16="http://schemas.microsoft.com/office/drawing/2014/main" id="{37ADE2F0-3F5A-914A-B4EC-0066B558AC04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01" y="1458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c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08950B69-0E4C-C74F-A610-408C490FD3A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83D78819-8F8A-CE41-B535-4050C37E8DDB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E5D37A7-7B10-7049-B57A-325A5A7711BF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1506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9D48A31A-2792-6A4A-8F09-575B1D5CA5DA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47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0747F06-F76D-F54C-958F-48847D769572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223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04347FE-9888-3445-B68F-2A4ADC4699F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223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D5680C3B-0680-2142-ADDB-EF528781CEAE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223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13764029-D616-0A44-B864-315B24F73BB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223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9C0892B5-1B1C-7C46-A4C6-120DF922EDB1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DCCCCD44-B873-2C4D-BC38-AB118F8FD89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295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2A893D3-54ED-9943-A68A-8A71D47AA81A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64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B60C3BF5-1A8D-F942-98A4-834D27341C3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EA915C2-84A9-D54B-9AF2-C7DC5AE1B37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6AF3583D-71ED-C644-9925-B61085F0326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C664E46C-FC95-904F-838B-2F653D5216F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B6F09A89-CD1E-544C-B401-12D7DA990E2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4" name="Text Box 712">
                <a:extLst>
                  <a:ext uri="{FF2B5EF4-FFF2-40B4-BE49-F238E27FC236}">
                    <a16:creationId xmlns:a16="http://schemas.microsoft.com/office/drawing/2014/main" id="{F0F20FD3-45D3-6842-A41D-88D4B151711B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50" y="11458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5" name="Text Box 713">
                <a:extLst>
                  <a:ext uri="{FF2B5EF4-FFF2-40B4-BE49-F238E27FC236}">
                    <a16:creationId xmlns:a16="http://schemas.microsoft.com/office/drawing/2014/main" id="{76B3DE4B-144D-3746-9D69-9DE17BE8CFF9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25" y="11465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6" name="Text Box 714">
                <a:extLst>
                  <a:ext uri="{FF2B5EF4-FFF2-40B4-BE49-F238E27FC236}">
                    <a16:creationId xmlns:a16="http://schemas.microsoft.com/office/drawing/2014/main" id="{72F34816-1899-184E-AB1C-2BC071DAB6FC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26" y="11454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7" name="Text Box 715">
                <a:extLst>
                  <a:ext uri="{FF2B5EF4-FFF2-40B4-BE49-F238E27FC236}">
                    <a16:creationId xmlns:a16="http://schemas.microsoft.com/office/drawing/2014/main" id="{67C1A311-133A-6344-8A37-1B840399349E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090" y="11469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8" name="Text Box 716">
                <a:extLst>
                  <a:ext uri="{FF2B5EF4-FFF2-40B4-BE49-F238E27FC236}">
                    <a16:creationId xmlns:a16="http://schemas.microsoft.com/office/drawing/2014/main" id="{3FB23258-6183-CF44-80A9-F9D10C55F7E6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50" y="12189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9" name="Text Box 717">
                <a:extLst>
                  <a:ext uri="{FF2B5EF4-FFF2-40B4-BE49-F238E27FC236}">
                    <a16:creationId xmlns:a16="http://schemas.microsoft.com/office/drawing/2014/main" id="{A87B5907-DD2C-874C-8CB6-43D91F37984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25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6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0" name="Text Box 718">
                <a:extLst>
                  <a:ext uri="{FF2B5EF4-FFF2-40B4-BE49-F238E27FC236}">
                    <a16:creationId xmlns:a16="http://schemas.microsoft.com/office/drawing/2014/main" id="{3C9BE176-31EE-2148-ABF3-CEA8118839D7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37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7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1" name="Text Box 719">
                <a:extLst>
                  <a:ext uri="{FF2B5EF4-FFF2-40B4-BE49-F238E27FC236}">
                    <a16:creationId xmlns:a16="http://schemas.microsoft.com/office/drawing/2014/main" id="{3AEC3FB1-321C-1E49-9C75-0B30597B30DD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112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8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2" name="Text Box 720">
                <a:extLst>
                  <a:ext uri="{FF2B5EF4-FFF2-40B4-BE49-F238E27FC236}">
                    <a16:creationId xmlns:a16="http://schemas.microsoft.com/office/drawing/2014/main" id="{AB58C1E4-4195-F343-91D4-E9B2786A8A8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61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9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3" name="Text Box 721">
                <a:extLst>
                  <a:ext uri="{FF2B5EF4-FFF2-40B4-BE49-F238E27FC236}">
                    <a16:creationId xmlns:a16="http://schemas.microsoft.com/office/drawing/2014/main" id="{E6812414-24CC-A440-8D16-728ADF7A6F87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18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10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4" name="Text Box 722">
                <a:extLst>
                  <a:ext uri="{FF2B5EF4-FFF2-40B4-BE49-F238E27FC236}">
                    <a16:creationId xmlns:a16="http://schemas.microsoft.com/office/drawing/2014/main" id="{76CC9A2D-7717-814D-B44D-3469CFDD96FD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15" y="1292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11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5" name="Text Box 723">
                <a:extLst>
                  <a:ext uri="{FF2B5EF4-FFF2-40B4-BE49-F238E27FC236}">
                    <a16:creationId xmlns:a16="http://schemas.microsoft.com/office/drawing/2014/main" id="{BA45C677-428A-6A42-8B11-59B7E6D68152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101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12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6" name="Text Box 724">
                <a:extLst>
                  <a:ext uri="{FF2B5EF4-FFF2-40B4-BE49-F238E27FC236}">
                    <a16:creationId xmlns:a16="http://schemas.microsoft.com/office/drawing/2014/main" id="{74F1D033-0FE9-1148-A40B-51EFE1366023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39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13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7" name="Text Box 725">
                <a:extLst>
                  <a:ext uri="{FF2B5EF4-FFF2-40B4-BE49-F238E27FC236}">
                    <a16:creationId xmlns:a16="http://schemas.microsoft.com/office/drawing/2014/main" id="{59F61A63-F509-EF45-86B5-431784226A9A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492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14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8" name="Text Box 726">
                <a:extLst>
                  <a:ext uri="{FF2B5EF4-FFF2-40B4-BE49-F238E27FC236}">
                    <a16:creationId xmlns:a16="http://schemas.microsoft.com/office/drawing/2014/main" id="{C9305178-E3A9-DB4E-8623-209D4C04BDAE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293" y="1365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15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9" name="Text Box 727">
                <a:extLst>
                  <a:ext uri="{FF2B5EF4-FFF2-40B4-BE49-F238E27FC236}">
                    <a16:creationId xmlns:a16="http://schemas.microsoft.com/office/drawing/2014/main" id="{A0FECD31-1016-F844-A21B-EC8279D64BDB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079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16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cxnSp>
          <p:nvCxnSpPr>
            <p:cNvPr id="9" name="Line 728">
              <a:extLst>
                <a:ext uri="{FF2B5EF4-FFF2-40B4-BE49-F238E27FC236}">
                  <a16:creationId xmlns:a16="http://schemas.microsoft.com/office/drawing/2014/main" id="{6787AE6C-0C45-8144-9E3E-D51BD93CA1DE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3894" y="12218"/>
              <a:ext cx="79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 Box 729">
              <a:extLst>
                <a:ext uri="{FF2B5EF4-FFF2-40B4-BE49-F238E27FC236}">
                  <a16:creationId xmlns:a16="http://schemas.microsoft.com/office/drawing/2014/main" id="{5F5CF5BB-1966-4848-A362-C78EB0FB9F2A}"/>
                </a:ext>
              </a:extLst>
            </p:cNvPr>
            <p:cNvSpPr txBox="1">
              <a:spLocks noChangeAspect="1" noEditPoints="1" noChangeArrowheads="1" noChangeShapeType="1" noTextEdit="1"/>
            </p:cNvSpPr>
            <p:nvPr/>
          </p:nvSpPr>
          <p:spPr bwMode="auto">
            <a:xfrm>
              <a:off x="4155" y="11950"/>
              <a:ext cx="360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>
                  <a:effectLst/>
                  <a:latin typeface="Symbol" pitchFamily="2" charset="2"/>
                  <a:ea typeface="Times New Roman" panose="02020603050405020304" pitchFamily="18" charset="0"/>
                </a:rPr>
                <a:t>D</a:t>
              </a:r>
              <a:r>
                <a:rPr lang="en-US" sz="1200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x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1" name="Text Box 730">
              <a:extLst>
                <a:ext uri="{FF2B5EF4-FFF2-40B4-BE49-F238E27FC236}">
                  <a16:creationId xmlns:a16="http://schemas.microsoft.com/office/drawing/2014/main" id="{CD15E848-5E0B-9645-A53E-50AFAB61BEB6}"/>
                </a:ext>
              </a:extLst>
            </p:cNvPr>
            <p:cNvSpPr txBox="1">
              <a:spLocks noChangeAspect="1" noEditPoints="1" noChangeArrowheads="1" noChangeShapeType="1" noTextEdit="1"/>
            </p:cNvSpPr>
            <p:nvPr/>
          </p:nvSpPr>
          <p:spPr bwMode="auto">
            <a:xfrm>
              <a:off x="4305" y="14077"/>
              <a:ext cx="360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>
                  <a:effectLst/>
                  <a:latin typeface="Symbol" pitchFamily="2" charset="2"/>
                  <a:ea typeface="Times New Roman" panose="02020603050405020304" pitchFamily="18" charset="0"/>
                </a:rPr>
                <a:t>D</a:t>
              </a:r>
              <a:r>
                <a:rPr lang="en-US" sz="1200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y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2" name="Line 731">
              <a:extLst>
                <a:ext uri="{FF2B5EF4-FFF2-40B4-BE49-F238E27FC236}">
                  <a16:creationId xmlns:a16="http://schemas.microsoft.com/office/drawing/2014/main" id="{49D5B48E-33F1-5942-B51A-B52A6A618AC2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4578" y="13875"/>
              <a:ext cx="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C4A8E5D8-2F73-134F-8704-C2A46430B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47" y="1204185"/>
            <a:ext cx="1637096" cy="807335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65EFDCE4-5087-164E-B43F-3A58425D3CF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247" y="324042"/>
            <a:ext cx="2695287" cy="2718029"/>
            <a:chOff x="3883" y="9364"/>
            <a:chExt cx="3911" cy="3944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D44FF18-759C-454D-BE31-5BB6132BFCB1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5481" y="9364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3600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i,j-</a:t>
              </a:r>
              <a:r>
                <a:rPr lang="en-US" sz="1200" b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84D3C72-79C7-CF4C-B415-0EF20DE6F7A9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5474" y="10966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3600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i,j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E218EA0-7957-E24F-A4D0-7FD950AFD03C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5474" y="12571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i,j+</a:t>
              </a:r>
              <a:r>
                <a:rPr lang="en-US" sz="1200" b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69C31A9-F79D-1046-940A-0104E1AC08B2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7057" y="10962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i+</a:t>
              </a:r>
              <a:r>
                <a:rPr lang="en-US" sz="1200" b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,j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E8976FF-03D0-2E47-B413-8EBE640B1ED5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3883" y="10966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3600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</a:t>
              </a:r>
              <a:r>
                <a:rPr lang="en-US" sz="1200" b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-1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,j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76" name="Line 671">
              <a:extLst>
                <a:ext uri="{FF2B5EF4-FFF2-40B4-BE49-F238E27FC236}">
                  <a16:creationId xmlns:a16="http://schemas.microsoft.com/office/drawing/2014/main" id="{3ECB2E4D-92C5-684C-A697-4F33422235EB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5852" y="10106"/>
              <a:ext cx="0" cy="8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Line 672">
              <a:extLst>
                <a:ext uri="{FF2B5EF4-FFF2-40B4-BE49-F238E27FC236}">
                  <a16:creationId xmlns:a16="http://schemas.microsoft.com/office/drawing/2014/main" id="{B3E2F344-1E2A-2D47-AAAC-2745E718509E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5852" y="11704"/>
              <a:ext cx="0" cy="8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" name="Line 673">
              <a:extLst>
                <a:ext uri="{FF2B5EF4-FFF2-40B4-BE49-F238E27FC236}">
                  <a16:creationId xmlns:a16="http://schemas.microsoft.com/office/drawing/2014/main" id="{E337755E-80A3-4249-936C-98286BE42DA3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4625" y="11333"/>
              <a:ext cx="8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" name="Line 674">
              <a:extLst>
                <a:ext uri="{FF2B5EF4-FFF2-40B4-BE49-F238E27FC236}">
                  <a16:creationId xmlns:a16="http://schemas.microsoft.com/office/drawing/2014/main" id="{DE440762-C457-4C48-9FF2-621E9A5E8952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6201" y="11333"/>
              <a:ext cx="8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C8B00D0-2940-D247-A878-D029DDE18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74" y="3120634"/>
            <a:ext cx="6723234" cy="675977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52E6CC39-849E-9C4B-9B72-3A13EA813EE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55066" y="3084533"/>
            <a:ext cx="2239534" cy="2258610"/>
            <a:chOff x="3883" y="9364"/>
            <a:chExt cx="3911" cy="3944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24B5E45-F950-C24C-83FF-4C46F6A4B950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5481" y="9364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3600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26A4CCA-D08B-2944-8D18-F00F7650D24F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5474" y="10966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3600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 dirty="0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i="1" baseline="-25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3</a:t>
              </a:r>
              <a:endParaRPr lang="en-I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21BDA5F-2F93-0A4A-B469-06AC570C66D1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5474" y="12571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 dirty="0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i="1" baseline="-25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7</a:t>
              </a:r>
              <a:endParaRPr lang="en-I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7891153-0F40-9847-8C41-4769A923D0DD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7057" y="10962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 dirty="0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i="1" baseline="-25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4</a:t>
              </a:r>
              <a:endParaRPr lang="en-I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46AB0FD-5486-364B-A981-20C0EFA397BA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3883" y="10966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3600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 dirty="0"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i="1" baseline="-25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2</a:t>
              </a:r>
              <a:endParaRPr lang="en-IN" sz="12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88" name="Line 661">
              <a:extLst>
                <a:ext uri="{FF2B5EF4-FFF2-40B4-BE49-F238E27FC236}">
                  <a16:creationId xmlns:a16="http://schemas.microsoft.com/office/drawing/2014/main" id="{BC3AF37C-C5BB-9B4B-94CF-A94BE4101E16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5852" y="10106"/>
              <a:ext cx="0" cy="8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" name="Line 662">
              <a:extLst>
                <a:ext uri="{FF2B5EF4-FFF2-40B4-BE49-F238E27FC236}">
                  <a16:creationId xmlns:a16="http://schemas.microsoft.com/office/drawing/2014/main" id="{F215355A-529E-3943-A6D5-D154B4B2AABC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5852" y="11704"/>
              <a:ext cx="0" cy="8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" name="Line 663">
              <a:extLst>
                <a:ext uri="{FF2B5EF4-FFF2-40B4-BE49-F238E27FC236}">
                  <a16:creationId xmlns:a16="http://schemas.microsoft.com/office/drawing/2014/main" id="{406ACE77-A7A4-6D4E-AE46-823E38609345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4625" y="11333"/>
              <a:ext cx="8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" name="Line 664">
              <a:extLst>
                <a:ext uri="{FF2B5EF4-FFF2-40B4-BE49-F238E27FC236}">
                  <a16:creationId xmlns:a16="http://schemas.microsoft.com/office/drawing/2014/main" id="{5895D1EB-EEBF-754D-895B-E7CFA3735FEF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6201" y="11333"/>
              <a:ext cx="8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4D5374C1-871F-424F-A00E-D2E318D6FDED}"/>
              </a:ext>
            </a:extLst>
          </p:cNvPr>
          <p:cNvSpPr txBox="1"/>
          <p:nvPr/>
        </p:nvSpPr>
        <p:spPr>
          <a:xfrm>
            <a:off x="251998" y="3932832"/>
            <a:ext cx="1428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Node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F1BE45-BCF6-5B41-9BAD-060B1EC3344F}"/>
                  </a:ext>
                </a:extLst>
              </p:cNvPr>
              <p:cNvSpPr txBox="1"/>
              <p:nvPr/>
            </p:nvSpPr>
            <p:spPr>
              <a:xfrm>
                <a:off x="355206" y="2164959"/>
                <a:ext cx="28255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F1BE45-BCF6-5B41-9BAD-060B1EC33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06" y="2164959"/>
                <a:ext cx="2825519" cy="646331"/>
              </a:xfrm>
              <a:prstGeom prst="rect">
                <a:avLst/>
              </a:prstGeom>
              <a:blipFill>
                <a:blip r:embed="rId4"/>
                <a:stretch>
                  <a:fillRect l="-1724" t="-24528" b="-100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7">
            <a:extLst>
              <a:ext uri="{FF2B5EF4-FFF2-40B4-BE49-F238E27FC236}">
                <a16:creationId xmlns:a16="http://schemas.microsoft.com/office/drawing/2014/main" id="{9C112CB9-D1F0-0A42-A65E-DC5354801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363" y="4526441"/>
            <a:ext cx="6510729" cy="78213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0981EE2-1FF8-C944-B70F-DFE86F684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968" y="5633754"/>
            <a:ext cx="6466123" cy="79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8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63" y="292252"/>
            <a:ext cx="4198943" cy="774522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Laplace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3A422-A982-4722-9711-77D1DC25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22" y="970157"/>
            <a:ext cx="8664498" cy="56982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AE57AAE-8A56-A941-8138-494B8711AEC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96006" y="292252"/>
            <a:ext cx="4133005" cy="3078819"/>
            <a:chOff x="2869" y="10583"/>
            <a:chExt cx="6120" cy="455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7D44BA-AC15-B54D-B020-9D5710CB8B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69" y="10583"/>
              <a:ext cx="6120" cy="4559"/>
              <a:chOff x="2869" y="10583"/>
              <a:chExt cx="6120" cy="455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D31BB37-0108-3D4C-8996-2386F5633E3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869" y="10583"/>
                <a:ext cx="6120" cy="4559"/>
                <a:chOff x="2781" y="10385"/>
                <a:chExt cx="6120" cy="4559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66B7CAA4-8F41-EC4D-A579-DE227DA9B80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832" y="10814"/>
                  <a:ext cx="3960" cy="3600"/>
                  <a:chOff x="4041" y="10264"/>
                  <a:chExt cx="3960" cy="3600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EB288CE-703B-9F45-A17C-B954CD0EE2B4}"/>
                      </a:ext>
                    </a:extLst>
                  </p:cNvPr>
                  <p:cNvSpPr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041" y="10264"/>
                    <a:ext cx="3960" cy="3600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endParaRPr lang="en-US"/>
                  </a:p>
                </p:txBody>
              </p:sp>
              <p:cxnSp>
                <p:nvCxnSpPr>
                  <p:cNvPr id="56" name="Line 680">
                    <a:extLst>
                      <a:ext uri="{FF2B5EF4-FFF2-40B4-BE49-F238E27FC236}">
                        <a16:creationId xmlns:a16="http://schemas.microsoft.com/office/drawing/2014/main" id="{CDB3B982-2763-0140-A0CD-C408EE5ED8F9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0981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7" name="Line 681">
                    <a:extLst>
                      <a:ext uri="{FF2B5EF4-FFF2-40B4-BE49-F238E27FC236}">
                        <a16:creationId xmlns:a16="http://schemas.microsoft.com/office/drawing/2014/main" id="{61C348FD-7791-5F44-BF6A-4361483ACEC4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1701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8" name="Line 682">
                    <a:extLst>
                      <a:ext uri="{FF2B5EF4-FFF2-40B4-BE49-F238E27FC236}">
                        <a16:creationId xmlns:a16="http://schemas.microsoft.com/office/drawing/2014/main" id="{8FB9B8B7-6BB2-454B-B37A-B143AE777197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2424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9" name="Line 683">
                    <a:extLst>
                      <a:ext uri="{FF2B5EF4-FFF2-40B4-BE49-F238E27FC236}">
                        <a16:creationId xmlns:a16="http://schemas.microsoft.com/office/drawing/2014/main" id="{4B383F01-D64F-B44D-8558-79F566A0B67D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3144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0" name="Line 684">
                    <a:extLst>
                      <a:ext uri="{FF2B5EF4-FFF2-40B4-BE49-F238E27FC236}">
                        <a16:creationId xmlns:a16="http://schemas.microsoft.com/office/drawing/2014/main" id="{1A8D4835-5E55-8740-8229-13D5C44DCAF6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5595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1" name="Line 685">
                    <a:extLst>
                      <a:ext uri="{FF2B5EF4-FFF2-40B4-BE49-F238E27FC236}">
                        <a16:creationId xmlns:a16="http://schemas.microsoft.com/office/drawing/2014/main" id="{B85E0871-9D55-3349-8E12-9F094ACB44A8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6388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2" name="Line 686">
                    <a:extLst>
                      <a:ext uri="{FF2B5EF4-FFF2-40B4-BE49-F238E27FC236}">
                        <a16:creationId xmlns:a16="http://schemas.microsoft.com/office/drawing/2014/main" id="{F8DDC33A-6717-F64F-BD83-082311BEDFC2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7178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3" name="Line 687">
                    <a:extLst>
                      <a:ext uri="{FF2B5EF4-FFF2-40B4-BE49-F238E27FC236}">
                        <a16:creationId xmlns:a16="http://schemas.microsoft.com/office/drawing/2014/main" id="{44BFA7AC-612A-7E4D-8F86-AFF8AE1BB31A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820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31" name="Text Box 688">
                  <a:extLst>
                    <a:ext uri="{FF2B5EF4-FFF2-40B4-BE49-F238E27FC236}">
                      <a16:creationId xmlns:a16="http://schemas.microsoft.com/office/drawing/2014/main" id="{8EA56B3B-DC0C-6C41-8445-5FC42FA059AA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01" y="10385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a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2" name="Text Box 689">
                  <a:extLst>
                    <a:ext uri="{FF2B5EF4-FFF2-40B4-BE49-F238E27FC236}">
                      <a16:creationId xmlns:a16="http://schemas.microsoft.com/office/drawing/2014/main" id="{1DBC14A2-76A2-F048-8211-731FB7007A99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3501" y="1044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3" name="Text Box 690">
                  <a:extLst>
                    <a:ext uri="{FF2B5EF4-FFF2-40B4-BE49-F238E27FC236}">
                      <a16:creationId xmlns:a16="http://schemas.microsoft.com/office/drawing/2014/main" id="{16FC5243-A662-074F-8C3D-223696538B1D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3501" y="1440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4" name="Text Box 691">
                  <a:extLst>
                    <a:ext uri="{FF2B5EF4-FFF2-40B4-BE49-F238E27FC236}">
                      <a16:creationId xmlns:a16="http://schemas.microsoft.com/office/drawing/2014/main" id="{D337AB5D-F03A-3F43-B223-81758D98A895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821" y="1440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5" name="Text Box 692">
                  <a:extLst>
                    <a:ext uri="{FF2B5EF4-FFF2-40B4-BE49-F238E27FC236}">
                      <a16:creationId xmlns:a16="http://schemas.microsoft.com/office/drawing/2014/main" id="{57963902-6A44-1246-AF78-FE091F7F6A96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821" y="1044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6" name="Text Box 693">
                  <a:extLst>
                    <a:ext uri="{FF2B5EF4-FFF2-40B4-BE49-F238E27FC236}">
                      <a16:creationId xmlns:a16="http://schemas.microsoft.com/office/drawing/2014/main" id="{9C08EFE1-EF6B-654B-8BD5-BB909D2DEADD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8001" y="1224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b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7" name="Text Box 694">
                  <a:extLst>
                    <a:ext uri="{FF2B5EF4-FFF2-40B4-BE49-F238E27FC236}">
                      <a16:creationId xmlns:a16="http://schemas.microsoft.com/office/drawing/2014/main" id="{15585541-EF8C-2B41-99E2-871B78409B76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2781" y="1224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8" name="Text Box 695">
                  <a:extLst>
                    <a:ext uri="{FF2B5EF4-FFF2-40B4-BE49-F238E27FC236}">
                      <a16:creationId xmlns:a16="http://schemas.microsoft.com/office/drawing/2014/main" id="{37ADE2F0-3F5A-914A-B4EC-0066B558AC04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01" y="1458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c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08950B69-0E4C-C74F-A610-408C490FD3A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83D78819-8F8A-CE41-B535-4050C37E8DDB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E5D37A7-7B10-7049-B57A-325A5A7711BF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1506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9D48A31A-2792-6A4A-8F09-575B1D5CA5DA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47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0747F06-F76D-F54C-958F-48847D769572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223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04347FE-9888-3445-B68F-2A4ADC4699F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223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D5680C3B-0680-2142-ADDB-EF528781CEAE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223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13764029-D616-0A44-B864-315B24F73BB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223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9C0892B5-1B1C-7C46-A4C6-120DF922EDB1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DCCCCD44-B873-2C4D-BC38-AB118F8FD89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295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2A893D3-54ED-9943-A68A-8A71D47AA81A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64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B60C3BF5-1A8D-F942-98A4-834D27341C3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EA915C2-84A9-D54B-9AF2-C7DC5AE1B37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6AF3583D-71ED-C644-9925-B61085F0326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C664E46C-FC95-904F-838B-2F653D5216F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B6F09A89-CD1E-544C-B401-12D7DA990E2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4" name="Text Box 712">
                <a:extLst>
                  <a:ext uri="{FF2B5EF4-FFF2-40B4-BE49-F238E27FC236}">
                    <a16:creationId xmlns:a16="http://schemas.microsoft.com/office/drawing/2014/main" id="{F0F20FD3-45D3-6842-A41D-88D4B151711B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50" y="11458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5" name="Text Box 713">
                <a:extLst>
                  <a:ext uri="{FF2B5EF4-FFF2-40B4-BE49-F238E27FC236}">
                    <a16:creationId xmlns:a16="http://schemas.microsoft.com/office/drawing/2014/main" id="{76B3DE4B-144D-3746-9D69-9DE17BE8CFF9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25" y="11465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6" name="Text Box 714">
                <a:extLst>
                  <a:ext uri="{FF2B5EF4-FFF2-40B4-BE49-F238E27FC236}">
                    <a16:creationId xmlns:a16="http://schemas.microsoft.com/office/drawing/2014/main" id="{72F34816-1899-184E-AB1C-2BC071DAB6FC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26" y="11454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7" name="Text Box 715">
                <a:extLst>
                  <a:ext uri="{FF2B5EF4-FFF2-40B4-BE49-F238E27FC236}">
                    <a16:creationId xmlns:a16="http://schemas.microsoft.com/office/drawing/2014/main" id="{67C1A311-133A-6344-8A37-1B840399349E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090" y="11469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8" name="Text Box 716">
                <a:extLst>
                  <a:ext uri="{FF2B5EF4-FFF2-40B4-BE49-F238E27FC236}">
                    <a16:creationId xmlns:a16="http://schemas.microsoft.com/office/drawing/2014/main" id="{3FB23258-6183-CF44-80A9-F9D10C55F7E6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50" y="12189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9" name="Text Box 717">
                <a:extLst>
                  <a:ext uri="{FF2B5EF4-FFF2-40B4-BE49-F238E27FC236}">
                    <a16:creationId xmlns:a16="http://schemas.microsoft.com/office/drawing/2014/main" id="{A87B5907-DD2C-874C-8CB6-43D91F37984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25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6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0" name="Text Box 718">
                <a:extLst>
                  <a:ext uri="{FF2B5EF4-FFF2-40B4-BE49-F238E27FC236}">
                    <a16:creationId xmlns:a16="http://schemas.microsoft.com/office/drawing/2014/main" id="{3C9BE176-31EE-2148-ABF3-CEA8118839D7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37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7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1" name="Text Box 719">
                <a:extLst>
                  <a:ext uri="{FF2B5EF4-FFF2-40B4-BE49-F238E27FC236}">
                    <a16:creationId xmlns:a16="http://schemas.microsoft.com/office/drawing/2014/main" id="{3AEC3FB1-321C-1E49-9C75-0B30597B30DD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112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8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2" name="Text Box 720">
                <a:extLst>
                  <a:ext uri="{FF2B5EF4-FFF2-40B4-BE49-F238E27FC236}">
                    <a16:creationId xmlns:a16="http://schemas.microsoft.com/office/drawing/2014/main" id="{AB58C1E4-4195-F343-91D4-E9B2786A8A8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61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9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3" name="Text Box 721">
                <a:extLst>
                  <a:ext uri="{FF2B5EF4-FFF2-40B4-BE49-F238E27FC236}">
                    <a16:creationId xmlns:a16="http://schemas.microsoft.com/office/drawing/2014/main" id="{E6812414-24CC-A440-8D16-728ADF7A6F87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18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10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4" name="Text Box 722">
                <a:extLst>
                  <a:ext uri="{FF2B5EF4-FFF2-40B4-BE49-F238E27FC236}">
                    <a16:creationId xmlns:a16="http://schemas.microsoft.com/office/drawing/2014/main" id="{76CC9A2D-7717-814D-B44D-3469CFDD96FD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15" y="1292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11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5" name="Text Box 723">
                <a:extLst>
                  <a:ext uri="{FF2B5EF4-FFF2-40B4-BE49-F238E27FC236}">
                    <a16:creationId xmlns:a16="http://schemas.microsoft.com/office/drawing/2014/main" id="{BA45C677-428A-6A42-8B11-59B7E6D68152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101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12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6" name="Text Box 724">
                <a:extLst>
                  <a:ext uri="{FF2B5EF4-FFF2-40B4-BE49-F238E27FC236}">
                    <a16:creationId xmlns:a16="http://schemas.microsoft.com/office/drawing/2014/main" id="{74F1D033-0FE9-1148-A40B-51EFE1366023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39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13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7" name="Text Box 725">
                <a:extLst>
                  <a:ext uri="{FF2B5EF4-FFF2-40B4-BE49-F238E27FC236}">
                    <a16:creationId xmlns:a16="http://schemas.microsoft.com/office/drawing/2014/main" id="{59F61A63-F509-EF45-86B5-431784226A9A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492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14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8" name="Text Box 726">
                <a:extLst>
                  <a:ext uri="{FF2B5EF4-FFF2-40B4-BE49-F238E27FC236}">
                    <a16:creationId xmlns:a16="http://schemas.microsoft.com/office/drawing/2014/main" id="{C9305178-E3A9-DB4E-8623-209D4C04BDAE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293" y="1365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15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9" name="Text Box 727">
                <a:extLst>
                  <a:ext uri="{FF2B5EF4-FFF2-40B4-BE49-F238E27FC236}">
                    <a16:creationId xmlns:a16="http://schemas.microsoft.com/office/drawing/2014/main" id="{A0FECD31-1016-F844-A21B-EC8279D64BDB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079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16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cxnSp>
          <p:nvCxnSpPr>
            <p:cNvPr id="9" name="Line 728">
              <a:extLst>
                <a:ext uri="{FF2B5EF4-FFF2-40B4-BE49-F238E27FC236}">
                  <a16:creationId xmlns:a16="http://schemas.microsoft.com/office/drawing/2014/main" id="{6787AE6C-0C45-8144-9E3E-D51BD93CA1DE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3894" y="12218"/>
              <a:ext cx="79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 Box 729">
              <a:extLst>
                <a:ext uri="{FF2B5EF4-FFF2-40B4-BE49-F238E27FC236}">
                  <a16:creationId xmlns:a16="http://schemas.microsoft.com/office/drawing/2014/main" id="{5F5CF5BB-1966-4848-A362-C78EB0FB9F2A}"/>
                </a:ext>
              </a:extLst>
            </p:cNvPr>
            <p:cNvSpPr txBox="1">
              <a:spLocks noChangeAspect="1" noEditPoints="1" noChangeArrowheads="1" noChangeShapeType="1" noTextEdit="1"/>
            </p:cNvSpPr>
            <p:nvPr/>
          </p:nvSpPr>
          <p:spPr bwMode="auto">
            <a:xfrm>
              <a:off x="4155" y="11950"/>
              <a:ext cx="360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>
                  <a:effectLst/>
                  <a:latin typeface="Symbol" pitchFamily="2" charset="2"/>
                  <a:ea typeface="Times New Roman" panose="02020603050405020304" pitchFamily="18" charset="0"/>
                </a:rPr>
                <a:t>D</a:t>
              </a:r>
              <a:r>
                <a:rPr lang="en-US" sz="1200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x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1" name="Text Box 730">
              <a:extLst>
                <a:ext uri="{FF2B5EF4-FFF2-40B4-BE49-F238E27FC236}">
                  <a16:creationId xmlns:a16="http://schemas.microsoft.com/office/drawing/2014/main" id="{CD15E848-5E0B-9645-A53E-50AFAB61BEB6}"/>
                </a:ext>
              </a:extLst>
            </p:cNvPr>
            <p:cNvSpPr txBox="1">
              <a:spLocks noChangeAspect="1" noEditPoints="1" noChangeArrowheads="1" noChangeShapeType="1" noTextEdit="1"/>
            </p:cNvSpPr>
            <p:nvPr/>
          </p:nvSpPr>
          <p:spPr bwMode="auto">
            <a:xfrm>
              <a:off x="4305" y="14077"/>
              <a:ext cx="360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>
                  <a:effectLst/>
                  <a:latin typeface="Symbol" pitchFamily="2" charset="2"/>
                  <a:ea typeface="Times New Roman" panose="02020603050405020304" pitchFamily="18" charset="0"/>
                </a:rPr>
                <a:t>D</a:t>
              </a:r>
              <a:r>
                <a:rPr lang="en-US" sz="1200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y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2" name="Line 731">
              <a:extLst>
                <a:ext uri="{FF2B5EF4-FFF2-40B4-BE49-F238E27FC236}">
                  <a16:creationId xmlns:a16="http://schemas.microsoft.com/office/drawing/2014/main" id="{49D5B48E-33F1-5942-B51A-B52A6A618AC2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4578" y="13875"/>
              <a:ext cx="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9A3B666-DF5F-214D-BBD1-5A28D3E1E8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8221" y="3577407"/>
              <a:ext cx="7984555" cy="29349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6911">
                      <a:extLst>
                        <a:ext uri="{9D8B030D-6E8A-4147-A177-3AD203B41FA5}">
                          <a16:colId xmlns:a16="http://schemas.microsoft.com/office/drawing/2014/main" val="398124889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4023150867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2561785840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2588728935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3307422286"/>
                        </a:ext>
                      </a:extLst>
                    </a:gridCol>
                  </a:tblGrid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Node No.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x-</a:t>
                          </a:r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neighbour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y-</a:t>
                          </a:r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neighbour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641852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Δx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5, 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8020448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459748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3Δx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7, 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5409303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5134764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2Δx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5, 7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10, 2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5226580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7326688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Δx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13, 5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635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9A3B666-DF5F-214D-BBD1-5A28D3E1E8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8221" y="3577407"/>
              <a:ext cx="7984555" cy="29349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6911">
                      <a:extLst>
                        <a:ext uri="{9D8B030D-6E8A-4147-A177-3AD203B41FA5}">
                          <a16:colId xmlns:a16="http://schemas.microsoft.com/office/drawing/2014/main" val="398124889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4023150867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2561785840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2588728935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3307422286"/>
                        </a:ext>
                      </a:extLst>
                    </a:gridCol>
                  </a:tblGrid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Node No.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x-</a:t>
                          </a:r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neighbour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y-</a:t>
                          </a:r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neighbour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641852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Δx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5, 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8020448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6897" r="-400794" b="-5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6897" r="-300794" b="-5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6897" r="-200794" b="-5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6897" r="-100794" b="-5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6897" r="-794" b="-5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9459748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3Δx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7, 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5409303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6897" r="-400794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6897" r="-300794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6897" r="-200794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6897" r="-100794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6897" r="-794" b="-3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5134764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2Δx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5, 7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10, 2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5226580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606897" r="-400794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606897" r="-300794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06897" r="-200794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6897" r="-100794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6897" r="-794" b="-1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7326688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Δx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13, 5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635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A20D6E0-8E42-4743-A72E-668DE47B1A45}"/>
              </a:ext>
            </a:extLst>
          </p:cNvPr>
          <p:cNvSpPr txBox="1"/>
          <p:nvPr/>
        </p:nvSpPr>
        <p:spPr>
          <a:xfrm>
            <a:off x="807513" y="1579519"/>
            <a:ext cx="3222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Assuming the origin at D</a:t>
            </a:r>
          </a:p>
        </p:txBody>
      </p:sp>
    </p:spTree>
    <p:extLst>
      <p:ext uri="{BB962C8B-B14F-4D97-AF65-F5344CB8AC3E}">
        <p14:creationId xmlns:p14="http://schemas.microsoft.com/office/powerpoint/2010/main" val="2353565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60475C7-360D-7F47-B935-F0778A1FEF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2500" y="3314700"/>
          <a:ext cx="812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r:id="rId3" imgW="0" imgH="0" progId="Equation.DSMT4">
                  <p:embed/>
                </p:oleObj>
              </mc:Choice>
              <mc:Fallback>
                <p:oleObj r:id="rId3" imgW="0" imgH="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60475C7-360D-7F47-B935-F0778A1FEF12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6032500" y="3314700"/>
                        <a:ext cx="812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26E20D2-4226-5143-9D33-648126EDAD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1638" y="781050"/>
          <a:ext cx="7632700" cy="527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r:id="rId4" imgW="6438900" imgH="4445000" progId="Equation.DSMT4">
                  <p:embed/>
                </p:oleObj>
              </mc:Choice>
              <mc:Fallback>
                <p:oleObj r:id="rId4" imgW="6438900" imgH="44450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26E20D2-4226-5143-9D33-648126EDAD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1638" y="781050"/>
                        <a:ext cx="7632700" cy="527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20C066C-4E89-E641-A35B-F5F317BD36D4}"/>
              </a:ext>
            </a:extLst>
          </p:cNvPr>
          <p:cNvSpPr txBox="1"/>
          <p:nvPr/>
        </p:nvSpPr>
        <p:spPr>
          <a:xfrm>
            <a:off x="2810108" y="468351"/>
            <a:ext cx="524108" cy="59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5DB17B-A1E4-AB43-A9A9-645F3579C644}"/>
              </a:ext>
            </a:extLst>
          </p:cNvPr>
          <p:cNvSpPr txBox="1"/>
          <p:nvPr/>
        </p:nvSpPr>
        <p:spPr>
          <a:xfrm>
            <a:off x="6176846" y="172843"/>
            <a:ext cx="524108" cy="59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BFB3B-B44A-C942-805B-EC89F5F2D871}"/>
              </a:ext>
            </a:extLst>
          </p:cNvPr>
          <p:cNvSpPr txBox="1"/>
          <p:nvPr/>
        </p:nvSpPr>
        <p:spPr>
          <a:xfrm>
            <a:off x="7285772" y="781037"/>
            <a:ext cx="524108" cy="59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1BCE74-9FDB-AF4B-B8A2-D84A0474C118}"/>
              </a:ext>
            </a:extLst>
          </p:cNvPr>
          <p:cNvSpPr txBox="1"/>
          <p:nvPr/>
        </p:nvSpPr>
        <p:spPr>
          <a:xfrm>
            <a:off x="1064825" y="5951034"/>
            <a:ext cx="4265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equation for each node!</a:t>
            </a:r>
          </a:p>
        </p:txBody>
      </p:sp>
    </p:spTree>
    <p:extLst>
      <p:ext uri="{BB962C8B-B14F-4D97-AF65-F5344CB8AC3E}">
        <p14:creationId xmlns:p14="http://schemas.microsoft.com/office/powerpoint/2010/main" val="1147441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19" y="135524"/>
            <a:ext cx="3114304" cy="65406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Laplace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3A422-A982-4722-9711-77D1DC25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22" y="970157"/>
            <a:ext cx="8664498" cy="56982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AE57AAE-8A56-A941-8138-494B8711AEC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64459" y="158063"/>
            <a:ext cx="3594438" cy="2677622"/>
            <a:chOff x="2869" y="10583"/>
            <a:chExt cx="6120" cy="455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7D44BA-AC15-B54D-B020-9D5710CB8B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69" y="10583"/>
              <a:ext cx="6120" cy="4559"/>
              <a:chOff x="2869" y="10583"/>
              <a:chExt cx="6120" cy="455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D31BB37-0108-3D4C-8996-2386F5633E3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869" y="10583"/>
                <a:ext cx="6120" cy="4559"/>
                <a:chOff x="2781" y="10385"/>
                <a:chExt cx="6120" cy="4559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66B7CAA4-8F41-EC4D-A579-DE227DA9B80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832" y="10814"/>
                  <a:ext cx="3960" cy="3600"/>
                  <a:chOff x="4041" y="10264"/>
                  <a:chExt cx="3960" cy="3600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EB288CE-703B-9F45-A17C-B954CD0EE2B4}"/>
                      </a:ext>
                    </a:extLst>
                  </p:cNvPr>
                  <p:cNvSpPr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041" y="10264"/>
                    <a:ext cx="3960" cy="3600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endParaRPr lang="en-US"/>
                  </a:p>
                </p:txBody>
              </p:sp>
              <p:cxnSp>
                <p:nvCxnSpPr>
                  <p:cNvPr id="56" name="Line 680">
                    <a:extLst>
                      <a:ext uri="{FF2B5EF4-FFF2-40B4-BE49-F238E27FC236}">
                        <a16:creationId xmlns:a16="http://schemas.microsoft.com/office/drawing/2014/main" id="{CDB3B982-2763-0140-A0CD-C408EE5ED8F9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0981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7" name="Line 681">
                    <a:extLst>
                      <a:ext uri="{FF2B5EF4-FFF2-40B4-BE49-F238E27FC236}">
                        <a16:creationId xmlns:a16="http://schemas.microsoft.com/office/drawing/2014/main" id="{61C348FD-7791-5F44-BF6A-4361483ACEC4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1701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8" name="Line 682">
                    <a:extLst>
                      <a:ext uri="{FF2B5EF4-FFF2-40B4-BE49-F238E27FC236}">
                        <a16:creationId xmlns:a16="http://schemas.microsoft.com/office/drawing/2014/main" id="{8FB9B8B7-6BB2-454B-B37A-B143AE777197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2424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9" name="Line 683">
                    <a:extLst>
                      <a:ext uri="{FF2B5EF4-FFF2-40B4-BE49-F238E27FC236}">
                        <a16:creationId xmlns:a16="http://schemas.microsoft.com/office/drawing/2014/main" id="{4B383F01-D64F-B44D-8558-79F566A0B67D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3144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0" name="Line 684">
                    <a:extLst>
                      <a:ext uri="{FF2B5EF4-FFF2-40B4-BE49-F238E27FC236}">
                        <a16:creationId xmlns:a16="http://schemas.microsoft.com/office/drawing/2014/main" id="{1A8D4835-5E55-8740-8229-13D5C44DCAF6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5595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1" name="Line 685">
                    <a:extLst>
                      <a:ext uri="{FF2B5EF4-FFF2-40B4-BE49-F238E27FC236}">
                        <a16:creationId xmlns:a16="http://schemas.microsoft.com/office/drawing/2014/main" id="{B85E0871-9D55-3349-8E12-9F094ACB44A8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6388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2" name="Line 686">
                    <a:extLst>
                      <a:ext uri="{FF2B5EF4-FFF2-40B4-BE49-F238E27FC236}">
                        <a16:creationId xmlns:a16="http://schemas.microsoft.com/office/drawing/2014/main" id="{F8DDC33A-6717-F64F-BD83-082311BEDFC2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7178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3" name="Line 687">
                    <a:extLst>
                      <a:ext uri="{FF2B5EF4-FFF2-40B4-BE49-F238E27FC236}">
                        <a16:creationId xmlns:a16="http://schemas.microsoft.com/office/drawing/2014/main" id="{44BFA7AC-612A-7E4D-8F86-AFF8AE1BB31A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820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31" name="Text Box 688">
                  <a:extLst>
                    <a:ext uri="{FF2B5EF4-FFF2-40B4-BE49-F238E27FC236}">
                      <a16:creationId xmlns:a16="http://schemas.microsoft.com/office/drawing/2014/main" id="{8EA56B3B-DC0C-6C41-8445-5FC42FA059AA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01" y="10385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a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2" name="Text Box 689">
                  <a:extLst>
                    <a:ext uri="{FF2B5EF4-FFF2-40B4-BE49-F238E27FC236}">
                      <a16:creationId xmlns:a16="http://schemas.microsoft.com/office/drawing/2014/main" id="{1DBC14A2-76A2-F048-8211-731FB7007A99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3501" y="1044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3" name="Text Box 690">
                  <a:extLst>
                    <a:ext uri="{FF2B5EF4-FFF2-40B4-BE49-F238E27FC236}">
                      <a16:creationId xmlns:a16="http://schemas.microsoft.com/office/drawing/2014/main" id="{16FC5243-A662-074F-8C3D-223696538B1D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3501" y="1440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4" name="Text Box 691">
                  <a:extLst>
                    <a:ext uri="{FF2B5EF4-FFF2-40B4-BE49-F238E27FC236}">
                      <a16:creationId xmlns:a16="http://schemas.microsoft.com/office/drawing/2014/main" id="{D337AB5D-F03A-3F43-B223-81758D98A895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821" y="1440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5" name="Text Box 692">
                  <a:extLst>
                    <a:ext uri="{FF2B5EF4-FFF2-40B4-BE49-F238E27FC236}">
                      <a16:creationId xmlns:a16="http://schemas.microsoft.com/office/drawing/2014/main" id="{57963902-6A44-1246-AF78-FE091F7F6A96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821" y="1044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6" name="Text Box 693">
                  <a:extLst>
                    <a:ext uri="{FF2B5EF4-FFF2-40B4-BE49-F238E27FC236}">
                      <a16:creationId xmlns:a16="http://schemas.microsoft.com/office/drawing/2014/main" id="{9C08EFE1-EF6B-654B-8BD5-BB909D2DEADD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8001" y="1224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b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7" name="Text Box 694">
                  <a:extLst>
                    <a:ext uri="{FF2B5EF4-FFF2-40B4-BE49-F238E27FC236}">
                      <a16:creationId xmlns:a16="http://schemas.microsoft.com/office/drawing/2014/main" id="{15585541-EF8C-2B41-99E2-871B78409B76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2781" y="1224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8" name="Text Box 695">
                  <a:extLst>
                    <a:ext uri="{FF2B5EF4-FFF2-40B4-BE49-F238E27FC236}">
                      <a16:creationId xmlns:a16="http://schemas.microsoft.com/office/drawing/2014/main" id="{37ADE2F0-3F5A-914A-B4EC-0066B558AC04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01" y="1458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c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08950B69-0E4C-C74F-A610-408C490FD3A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83D78819-8F8A-CE41-B535-4050C37E8DDB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E5D37A7-7B10-7049-B57A-325A5A7711BF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1506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9D48A31A-2792-6A4A-8F09-575B1D5CA5DA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47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0747F06-F76D-F54C-958F-48847D769572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223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04347FE-9888-3445-B68F-2A4ADC4699F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223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D5680C3B-0680-2142-ADDB-EF528781CEAE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223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13764029-D616-0A44-B864-315B24F73BB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223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9C0892B5-1B1C-7C46-A4C6-120DF922EDB1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DCCCCD44-B873-2C4D-BC38-AB118F8FD89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295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2A893D3-54ED-9943-A68A-8A71D47AA81A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64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B60C3BF5-1A8D-F942-98A4-834D27341C3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EA915C2-84A9-D54B-9AF2-C7DC5AE1B37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6AF3583D-71ED-C644-9925-B61085F0326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C664E46C-FC95-904F-838B-2F653D5216F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B6F09A89-CD1E-544C-B401-12D7DA990E2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4" name="Text Box 712">
                <a:extLst>
                  <a:ext uri="{FF2B5EF4-FFF2-40B4-BE49-F238E27FC236}">
                    <a16:creationId xmlns:a16="http://schemas.microsoft.com/office/drawing/2014/main" id="{F0F20FD3-45D3-6842-A41D-88D4B151711B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50" y="11458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5" name="Text Box 713">
                <a:extLst>
                  <a:ext uri="{FF2B5EF4-FFF2-40B4-BE49-F238E27FC236}">
                    <a16:creationId xmlns:a16="http://schemas.microsoft.com/office/drawing/2014/main" id="{76B3DE4B-144D-3746-9D69-9DE17BE8CFF9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25" y="11465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6" name="Text Box 714">
                <a:extLst>
                  <a:ext uri="{FF2B5EF4-FFF2-40B4-BE49-F238E27FC236}">
                    <a16:creationId xmlns:a16="http://schemas.microsoft.com/office/drawing/2014/main" id="{72F34816-1899-184E-AB1C-2BC071DAB6FC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26" y="11454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7" name="Text Box 715">
                <a:extLst>
                  <a:ext uri="{FF2B5EF4-FFF2-40B4-BE49-F238E27FC236}">
                    <a16:creationId xmlns:a16="http://schemas.microsoft.com/office/drawing/2014/main" id="{67C1A311-133A-6344-8A37-1B840399349E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090" y="11469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8" name="Text Box 716">
                <a:extLst>
                  <a:ext uri="{FF2B5EF4-FFF2-40B4-BE49-F238E27FC236}">
                    <a16:creationId xmlns:a16="http://schemas.microsoft.com/office/drawing/2014/main" id="{3FB23258-6183-CF44-80A9-F9D10C55F7E6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50" y="12189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9" name="Text Box 717">
                <a:extLst>
                  <a:ext uri="{FF2B5EF4-FFF2-40B4-BE49-F238E27FC236}">
                    <a16:creationId xmlns:a16="http://schemas.microsoft.com/office/drawing/2014/main" id="{A87B5907-DD2C-874C-8CB6-43D91F37984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25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6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0" name="Text Box 718">
                <a:extLst>
                  <a:ext uri="{FF2B5EF4-FFF2-40B4-BE49-F238E27FC236}">
                    <a16:creationId xmlns:a16="http://schemas.microsoft.com/office/drawing/2014/main" id="{3C9BE176-31EE-2148-ABF3-CEA8118839D7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37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7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1" name="Text Box 719">
                <a:extLst>
                  <a:ext uri="{FF2B5EF4-FFF2-40B4-BE49-F238E27FC236}">
                    <a16:creationId xmlns:a16="http://schemas.microsoft.com/office/drawing/2014/main" id="{3AEC3FB1-321C-1E49-9C75-0B30597B30DD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112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8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2" name="Text Box 720">
                <a:extLst>
                  <a:ext uri="{FF2B5EF4-FFF2-40B4-BE49-F238E27FC236}">
                    <a16:creationId xmlns:a16="http://schemas.microsoft.com/office/drawing/2014/main" id="{AB58C1E4-4195-F343-91D4-E9B2786A8A8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61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9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3" name="Text Box 721">
                <a:extLst>
                  <a:ext uri="{FF2B5EF4-FFF2-40B4-BE49-F238E27FC236}">
                    <a16:creationId xmlns:a16="http://schemas.microsoft.com/office/drawing/2014/main" id="{E6812414-24CC-A440-8D16-728ADF7A6F87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18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10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4" name="Text Box 722">
                <a:extLst>
                  <a:ext uri="{FF2B5EF4-FFF2-40B4-BE49-F238E27FC236}">
                    <a16:creationId xmlns:a16="http://schemas.microsoft.com/office/drawing/2014/main" id="{76CC9A2D-7717-814D-B44D-3469CFDD96FD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15" y="1292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11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5" name="Text Box 723">
                <a:extLst>
                  <a:ext uri="{FF2B5EF4-FFF2-40B4-BE49-F238E27FC236}">
                    <a16:creationId xmlns:a16="http://schemas.microsoft.com/office/drawing/2014/main" id="{BA45C677-428A-6A42-8B11-59B7E6D68152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101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12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6" name="Text Box 724">
                <a:extLst>
                  <a:ext uri="{FF2B5EF4-FFF2-40B4-BE49-F238E27FC236}">
                    <a16:creationId xmlns:a16="http://schemas.microsoft.com/office/drawing/2014/main" id="{74F1D033-0FE9-1148-A40B-51EFE1366023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39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13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7" name="Text Box 725">
                <a:extLst>
                  <a:ext uri="{FF2B5EF4-FFF2-40B4-BE49-F238E27FC236}">
                    <a16:creationId xmlns:a16="http://schemas.microsoft.com/office/drawing/2014/main" id="{59F61A63-F509-EF45-86B5-431784226A9A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492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14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8" name="Text Box 726">
                <a:extLst>
                  <a:ext uri="{FF2B5EF4-FFF2-40B4-BE49-F238E27FC236}">
                    <a16:creationId xmlns:a16="http://schemas.microsoft.com/office/drawing/2014/main" id="{C9305178-E3A9-DB4E-8623-209D4C04BDAE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293" y="1365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15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9" name="Text Box 727">
                <a:extLst>
                  <a:ext uri="{FF2B5EF4-FFF2-40B4-BE49-F238E27FC236}">
                    <a16:creationId xmlns:a16="http://schemas.microsoft.com/office/drawing/2014/main" id="{A0FECD31-1016-F844-A21B-EC8279D64BDB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079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16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cxnSp>
          <p:nvCxnSpPr>
            <p:cNvPr id="9" name="Line 728">
              <a:extLst>
                <a:ext uri="{FF2B5EF4-FFF2-40B4-BE49-F238E27FC236}">
                  <a16:creationId xmlns:a16="http://schemas.microsoft.com/office/drawing/2014/main" id="{6787AE6C-0C45-8144-9E3E-D51BD93CA1DE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3894" y="12218"/>
              <a:ext cx="79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 Box 729">
              <a:extLst>
                <a:ext uri="{FF2B5EF4-FFF2-40B4-BE49-F238E27FC236}">
                  <a16:creationId xmlns:a16="http://schemas.microsoft.com/office/drawing/2014/main" id="{5F5CF5BB-1966-4848-A362-C78EB0FB9F2A}"/>
                </a:ext>
              </a:extLst>
            </p:cNvPr>
            <p:cNvSpPr txBox="1">
              <a:spLocks noChangeAspect="1" noEditPoints="1" noChangeArrowheads="1" noChangeShapeType="1" noTextEdit="1"/>
            </p:cNvSpPr>
            <p:nvPr/>
          </p:nvSpPr>
          <p:spPr bwMode="auto">
            <a:xfrm>
              <a:off x="4155" y="11950"/>
              <a:ext cx="360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>
                  <a:effectLst/>
                  <a:latin typeface="Symbol" pitchFamily="2" charset="2"/>
                  <a:ea typeface="Times New Roman" panose="02020603050405020304" pitchFamily="18" charset="0"/>
                </a:rPr>
                <a:t>D</a:t>
              </a:r>
              <a:r>
                <a:rPr lang="en-US" sz="1200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x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1" name="Text Box 730">
              <a:extLst>
                <a:ext uri="{FF2B5EF4-FFF2-40B4-BE49-F238E27FC236}">
                  <a16:creationId xmlns:a16="http://schemas.microsoft.com/office/drawing/2014/main" id="{CD15E848-5E0B-9645-A53E-50AFAB61BEB6}"/>
                </a:ext>
              </a:extLst>
            </p:cNvPr>
            <p:cNvSpPr txBox="1">
              <a:spLocks noChangeAspect="1" noEditPoints="1" noChangeArrowheads="1" noChangeShapeType="1" noTextEdit="1"/>
            </p:cNvSpPr>
            <p:nvPr/>
          </p:nvSpPr>
          <p:spPr bwMode="auto">
            <a:xfrm>
              <a:off x="4305" y="14077"/>
              <a:ext cx="360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>
                  <a:effectLst/>
                  <a:latin typeface="Symbol" pitchFamily="2" charset="2"/>
                  <a:ea typeface="Times New Roman" panose="02020603050405020304" pitchFamily="18" charset="0"/>
                </a:rPr>
                <a:t>D</a:t>
              </a:r>
              <a:r>
                <a:rPr lang="en-US" sz="1200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y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2" name="Line 731">
              <a:extLst>
                <a:ext uri="{FF2B5EF4-FFF2-40B4-BE49-F238E27FC236}">
                  <a16:creationId xmlns:a16="http://schemas.microsoft.com/office/drawing/2014/main" id="{49D5B48E-33F1-5942-B51A-B52A6A618AC2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4578" y="13875"/>
              <a:ext cx="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C4A8E5D8-2F73-134F-8704-C2A46430B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47" y="1204185"/>
            <a:ext cx="1637096" cy="807335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65EFDCE4-5087-164E-B43F-3A58425D3CF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247" y="324042"/>
            <a:ext cx="2695287" cy="2718029"/>
            <a:chOff x="3883" y="9364"/>
            <a:chExt cx="3911" cy="3944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D44FF18-759C-454D-BE31-5BB6132BFCB1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5481" y="9364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3600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i,j-</a:t>
              </a:r>
              <a:r>
                <a:rPr lang="en-US" sz="1200" b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84D3C72-79C7-CF4C-B415-0EF20DE6F7A9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5474" y="10966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3600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i,j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E218EA0-7957-E24F-A4D0-7FD950AFD03C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5474" y="12571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i,j+</a:t>
              </a:r>
              <a:r>
                <a:rPr lang="en-US" sz="1200" b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69C31A9-F79D-1046-940A-0104E1AC08B2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7057" y="10962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i+</a:t>
              </a:r>
              <a:r>
                <a:rPr lang="en-US" sz="1200" b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,j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E8976FF-03D0-2E47-B413-8EBE640B1ED5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3883" y="10966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3600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</a:t>
              </a:r>
              <a:r>
                <a:rPr lang="en-US" sz="1200" b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-1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,j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76" name="Line 671">
              <a:extLst>
                <a:ext uri="{FF2B5EF4-FFF2-40B4-BE49-F238E27FC236}">
                  <a16:creationId xmlns:a16="http://schemas.microsoft.com/office/drawing/2014/main" id="{3ECB2E4D-92C5-684C-A697-4F33422235EB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5852" y="10106"/>
              <a:ext cx="0" cy="8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Line 672">
              <a:extLst>
                <a:ext uri="{FF2B5EF4-FFF2-40B4-BE49-F238E27FC236}">
                  <a16:creationId xmlns:a16="http://schemas.microsoft.com/office/drawing/2014/main" id="{B3E2F344-1E2A-2D47-AAAC-2745E718509E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5852" y="11704"/>
              <a:ext cx="0" cy="8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" name="Line 673">
              <a:extLst>
                <a:ext uri="{FF2B5EF4-FFF2-40B4-BE49-F238E27FC236}">
                  <a16:creationId xmlns:a16="http://schemas.microsoft.com/office/drawing/2014/main" id="{E337755E-80A3-4249-936C-98286BE42DA3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4625" y="11333"/>
              <a:ext cx="8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" name="Line 674">
              <a:extLst>
                <a:ext uri="{FF2B5EF4-FFF2-40B4-BE49-F238E27FC236}">
                  <a16:creationId xmlns:a16="http://schemas.microsoft.com/office/drawing/2014/main" id="{DE440762-C457-4C48-9FF2-621E9A5E8952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6201" y="11333"/>
              <a:ext cx="8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C8B00D0-2940-D247-A878-D029DDE18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74" y="3120634"/>
            <a:ext cx="6723234" cy="67597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D5374C1-871F-424F-A00E-D2E318D6FDED}"/>
              </a:ext>
            </a:extLst>
          </p:cNvPr>
          <p:cNvSpPr txBox="1"/>
          <p:nvPr/>
        </p:nvSpPr>
        <p:spPr>
          <a:xfrm>
            <a:off x="465868" y="4101251"/>
            <a:ext cx="1428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Node 6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1F2828A-7F00-9A4A-9B05-818491F00A5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69220" y="3152966"/>
            <a:ext cx="2175073" cy="2193600"/>
            <a:chOff x="3883" y="9364"/>
            <a:chExt cx="3911" cy="3944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BF43C96-4AE0-9F4E-9206-86EB5B146D44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5481" y="9364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3600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63A048D-07BC-0E48-B062-9DC4F2E8F52A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5474" y="10966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3600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6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9EDF58F-EB70-984F-9A27-E3E28F82826F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5474" y="12571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10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95E7919-0CD6-D646-90F6-C14C91E322BC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7057" y="10962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7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05CB2B3-7FF9-6B45-B10C-84AA93D9C71C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3883" y="10966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3600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5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98" name="Line 651">
              <a:extLst>
                <a:ext uri="{FF2B5EF4-FFF2-40B4-BE49-F238E27FC236}">
                  <a16:creationId xmlns:a16="http://schemas.microsoft.com/office/drawing/2014/main" id="{053FFACD-3CD0-A74C-82A3-AF81388D0112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5852" y="10106"/>
              <a:ext cx="0" cy="8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" name="Line 652">
              <a:extLst>
                <a:ext uri="{FF2B5EF4-FFF2-40B4-BE49-F238E27FC236}">
                  <a16:creationId xmlns:a16="http://schemas.microsoft.com/office/drawing/2014/main" id="{DF6372F5-C15B-AF41-912D-F435EC85E07C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5852" y="11704"/>
              <a:ext cx="0" cy="8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" name="Line 653">
              <a:extLst>
                <a:ext uri="{FF2B5EF4-FFF2-40B4-BE49-F238E27FC236}">
                  <a16:creationId xmlns:a16="http://schemas.microsoft.com/office/drawing/2014/main" id="{455E53EC-E38B-CB46-8291-8A076DD50B94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4625" y="11333"/>
              <a:ext cx="8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" name="Line 654">
              <a:extLst>
                <a:ext uri="{FF2B5EF4-FFF2-40B4-BE49-F238E27FC236}">
                  <a16:creationId xmlns:a16="http://schemas.microsoft.com/office/drawing/2014/main" id="{CF96DB9D-8B42-BF41-8CB2-4BDDDBCD100B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6201" y="11333"/>
              <a:ext cx="8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33DA16E-4294-2641-A850-677172FE2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39" y="5545588"/>
            <a:ext cx="7254545" cy="831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2CD08F8-1B98-2442-B6D4-25721A6336AF}"/>
                  </a:ext>
                </a:extLst>
              </p:cNvPr>
              <p:cNvSpPr txBox="1"/>
              <p:nvPr/>
            </p:nvSpPr>
            <p:spPr>
              <a:xfrm>
                <a:off x="355206" y="2164959"/>
                <a:ext cx="28255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2CD08F8-1B98-2442-B6D4-25721A633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06" y="2164959"/>
                <a:ext cx="2825519" cy="646331"/>
              </a:xfrm>
              <a:prstGeom prst="rect">
                <a:avLst/>
              </a:prstGeom>
              <a:blipFill>
                <a:blip r:embed="rId5"/>
                <a:stretch>
                  <a:fillRect l="-1724" t="-24528" b="-100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77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8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63" y="292252"/>
            <a:ext cx="4198943" cy="774522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Laplace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3A422-A982-4722-9711-77D1DC25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22" y="970157"/>
            <a:ext cx="8664498" cy="56982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AE57AAE-8A56-A941-8138-494B8711AEC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96006" y="292252"/>
            <a:ext cx="4133005" cy="3078819"/>
            <a:chOff x="2869" y="10583"/>
            <a:chExt cx="6120" cy="455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7D44BA-AC15-B54D-B020-9D5710CB8B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69" y="10583"/>
              <a:ext cx="6120" cy="4559"/>
              <a:chOff x="2869" y="10583"/>
              <a:chExt cx="6120" cy="455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D31BB37-0108-3D4C-8996-2386F5633E3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869" y="10583"/>
                <a:ext cx="6120" cy="4559"/>
                <a:chOff x="2781" y="10385"/>
                <a:chExt cx="6120" cy="4559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66B7CAA4-8F41-EC4D-A579-DE227DA9B80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832" y="10814"/>
                  <a:ext cx="3960" cy="3600"/>
                  <a:chOff x="4041" y="10264"/>
                  <a:chExt cx="3960" cy="3600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EB288CE-703B-9F45-A17C-B954CD0EE2B4}"/>
                      </a:ext>
                    </a:extLst>
                  </p:cNvPr>
                  <p:cNvSpPr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041" y="10264"/>
                    <a:ext cx="3960" cy="3600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endParaRPr lang="en-US"/>
                  </a:p>
                </p:txBody>
              </p:sp>
              <p:cxnSp>
                <p:nvCxnSpPr>
                  <p:cNvPr id="56" name="Line 680">
                    <a:extLst>
                      <a:ext uri="{FF2B5EF4-FFF2-40B4-BE49-F238E27FC236}">
                        <a16:creationId xmlns:a16="http://schemas.microsoft.com/office/drawing/2014/main" id="{CDB3B982-2763-0140-A0CD-C408EE5ED8F9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0981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7" name="Line 681">
                    <a:extLst>
                      <a:ext uri="{FF2B5EF4-FFF2-40B4-BE49-F238E27FC236}">
                        <a16:creationId xmlns:a16="http://schemas.microsoft.com/office/drawing/2014/main" id="{61C348FD-7791-5F44-BF6A-4361483ACEC4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1701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8" name="Line 682">
                    <a:extLst>
                      <a:ext uri="{FF2B5EF4-FFF2-40B4-BE49-F238E27FC236}">
                        <a16:creationId xmlns:a16="http://schemas.microsoft.com/office/drawing/2014/main" id="{8FB9B8B7-6BB2-454B-B37A-B143AE777197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2424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9" name="Line 683">
                    <a:extLst>
                      <a:ext uri="{FF2B5EF4-FFF2-40B4-BE49-F238E27FC236}">
                        <a16:creationId xmlns:a16="http://schemas.microsoft.com/office/drawing/2014/main" id="{4B383F01-D64F-B44D-8558-79F566A0B67D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3144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0" name="Line 684">
                    <a:extLst>
                      <a:ext uri="{FF2B5EF4-FFF2-40B4-BE49-F238E27FC236}">
                        <a16:creationId xmlns:a16="http://schemas.microsoft.com/office/drawing/2014/main" id="{1A8D4835-5E55-8740-8229-13D5C44DCAF6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5595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1" name="Line 685">
                    <a:extLst>
                      <a:ext uri="{FF2B5EF4-FFF2-40B4-BE49-F238E27FC236}">
                        <a16:creationId xmlns:a16="http://schemas.microsoft.com/office/drawing/2014/main" id="{B85E0871-9D55-3349-8E12-9F094ACB44A8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6388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2" name="Line 686">
                    <a:extLst>
                      <a:ext uri="{FF2B5EF4-FFF2-40B4-BE49-F238E27FC236}">
                        <a16:creationId xmlns:a16="http://schemas.microsoft.com/office/drawing/2014/main" id="{F8DDC33A-6717-F64F-BD83-082311BEDFC2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7178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3" name="Line 687">
                    <a:extLst>
                      <a:ext uri="{FF2B5EF4-FFF2-40B4-BE49-F238E27FC236}">
                        <a16:creationId xmlns:a16="http://schemas.microsoft.com/office/drawing/2014/main" id="{44BFA7AC-612A-7E4D-8F86-AFF8AE1BB31A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820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31" name="Text Box 688">
                  <a:extLst>
                    <a:ext uri="{FF2B5EF4-FFF2-40B4-BE49-F238E27FC236}">
                      <a16:creationId xmlns:a16="http://schemas.microsoft.com/office/drawing/2014/main" id="{8EA56B3B-DC0C-6C41-8445-5FC42FA059AA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01" y="10385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a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2" name="Text Box 689">
                  <a:extLst>
                    <a:ext uri="{FF2B5EF4-FFF2-40B4-BE49-F238E27FC236}">
                      <a16:creationId xmlns:a16="http://schemas.microsoft.com/office/drawing/2014/main" id="{1DBC14A2-76A2-F048-8211-731FB7007A99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3501" y="1044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3" name="Text Box 690">
                  <a:extLst>
                    <a:ext uri="{FF2B5EF4-FFF2-40B4-BE49-F238E27FC236}">
                      <a16:creationId xmlns:a16="http://schemas.microsoft.com/office/drawing/2014/main" id="{16FC5243-A662-074F-8C3D-223696538B1D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3501" y="1440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4" name="Text Box 691">
                  <a:extLst>
                    <a:ext uri="{FF2B5EF4-FFF2-40B4-BE49-F238E27FC236}">
                      <a16:creationId xmlns:a16="http://schemas.microsoft.com/office/drawing/2014/main" id="{D337AB5D-F03A-3F43-B223-81758D98A895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821" y="1440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5" name="Text Box 692">
                  <a:extLst>
                    <a:ext uri="{FF2B5EF4-FFF2-40B4-BE49-F238E27FC236}">
                      <a16:creationId xmlns:a16="http://schemas.microsoft.com/office/drawing/2014/main" id="{57963902-6A44-1246-AF78-FE091F7F6A96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821" y="1044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6" name="Text Box 693">
                  <a:extLst>
                    <a:ext uri="{FF2B5EF4-FFF2-40B4-BE49-F238E27FC236}">
                      <a16:creationId xmlns:a16="http://schemas.microsoft.com/office/drawing/2014/main" id="{9C08EFE1-EF6B-654B-8BD5-BB909D2DEADD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8001" y="1224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b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7" name="Text Box 694">
                  <a:extLst>
                    <a:ext uri="{FF2B5EF4-FFF2-40B4-BE49-F238E27FC236}">
                      <a16:creationId xmlns:a16="http://schemas.microsoft.com/office/drawing/2014/main" id="{15585541-EF8C-2B41-99E2-871B78409B76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2781" y="1224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8" name="Text Box 695">
                  <a:extLst>
                    <a:ext uri="{FF2B5EF4-FFF2-40B4-BE49-F238E27FC236}">
                      <a16:creationId xmlns:a16="http://schemas.microsoft.com/office/drawing/2014/main" id="{37ADE2F0-3F5A-914A-B4EC-0066B558AC04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01" y="1458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c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08950B69-0E4C-C74F-A610-408C490FD3A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83D78819-8F8A-CE41-B535-4050C37E8DDB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E5D37A7-7B10-7049-B57A-325A5A7711BF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1506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9D48A31A-2792-6A4A-8F09-575B1D5CA5DA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47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0747F06-F76D-F54C-958F-48847D769572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223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04347FE-9888-3445-B68F-2A4ADC4699F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223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D5680C3B-0680-2142-ADDB-EF528781CEAE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223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13764029-D616-0A44-B864-315B24F73BB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223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9C0892B5-1B1C-7C46-A4C6-120DF922EDB1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DCCCCD44-B873-2C4D-BC38-AB118F8FD89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295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2A893D3-54ED-9943-A68A-8A71D47AA81A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64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B60C3BF5-1A8D-F942-98A4-834D27341C3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EA915C2-84A9-D54B-9AF2-C7DC5AE1B37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6AF3583D-71ED-C644-9925-B61085F0326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C664E46C-FC95-904F-838B-2F653D5216F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B6F09A89-CD1E-544C-B401-12D7DA990E2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4" name="Text Box 712">
                <a:extLst>
                  <a:ext uri="{FF2B5EF4-FFF2-40B4-BE49-F238E27FC236}">
                    <a16:creationId xmlns:a16="http://schemas.microsoft.com/office/drawing/2014/main" id="{F0F20FD3-45D3-6842-A41D-88D4B151711B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50" y="11458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5" name="Text Box 713">
                <a:extLst>
                  <a:ext uri="{FF2B5EF4-FFF2-40B4-BE49-F238E27FC236}">
                    <a16:creationId xmlns:a16="http://schemas.microsoft.com/office/drawing/2014/main" id="{76B3DE4B-144D-3746-9D69-9DE17BE8CFF9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25" y="11465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6" name="Text Box 714">
                <a:extLst>
                  <a:ext uri="{FF2B5EF4-FFF2-40B4-BE49-F238E27FC236}">
                    <a16:creationId xmlns:a16="http://schemas.microsoft.com/office/drawing/2014/main" id="{72F34816-1899-184E-AB1C-2BC071DAB6FC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26" y="11454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7" name="Text Box 715">
                <a:extLst>
                  <a:ext uri="{FF2B5EF4-FFF2-40B4-BE49-F238E27FC236}">
                    <a16:creationId xmlns:a16="http://schemas.microsoft.com/office/drawing/2014/main" id="{67C1A311-133A-6344-8A37-1B840399349E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090" y="11469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8" name="Text Box 716">
                <a:extLst>
                  <a:ext uri="{FF2B5EF4-FFF2-40B4-BE49-F238E27FC236}">
                    <a16:creationId xmlns:a16="http://schemas.microsoft.com/office/drawing/2014/main" id="{3FB23258-6183-CF44-80A9-F9D10C55F7E6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50" y="12189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9" name="Text Box 717">
                <a:extLst>
                  <a:ext uri="{FF2B5EF4-FFF2-40B4-BE49-F238E27FC236}">
                    <a16:creationId xmlns:a16="http://schemas.microsoft.com/office/drawing/2014/main" id="{A87B5907-DD2C-874C-8CB6-43D91F37984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25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6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0" name="Text Box 718">
                <a:extLst>
                  <a:ext uri="{FF2B5EF4-FFF2-40B4-BE49-F238E27FC236}">
                    <a16:creationId xmlns:a16="http://schemas.microsoft.com/office/drawing/2014/main" id="{3C9BE176-31EE-2148-ABF3-CEA8118839D7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37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7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1" name="Text Box 719">
                <a:extLst>
                  <a:ext uri="{FF2B5EF4-FFF2-40B4-BE49-F238E27FC236}">
                    <a16:creationId xmlns:a16="http://schemas.microsoft.com/office/drawing/2014/main" id="{3AEC3FB1-321C-1E49-9C75-0B30597B30DD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112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8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2" name="Text Box 720">
                <a:extLst>
                  <a:ext uri="{FF2B5EF4-FFF2-40B4-BE49-F238E27FC236}">
                    <a16:creationId xmlns:a16="http://schemas.microsoft.com/office/drawing/2014/main" id="{AB58C1E4-4195-F343-91D4-E9B2786A8A8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61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9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3" name="Text Box 721">
                <a:extLst>
                  <a:ext uri="{FF2B5EF4-FFF2-40B4-BE49-F238E27FC236}">
                    <a16:creationId xmlns:a16="http://schemas.microsoft.com/office/drawing/2014/main" id="{E6812414-24CC-A440-8D16-728ADF7A6F87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18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10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4" name="Text Box 722">
                <a:extLst>
                  <a:ext uri="{FF2B5EF4-FFF2-40B4-BE49-F238E27FC236}">
                    <a16:creationId xmlns:a16="http://schemas.microsoft.com/office/drawing/2014/main" id="{76CC9A2D-7717-814D-B44D-3469CFDD96FD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15" y="1292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11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5" name="Text Box 723">
                <a:extLst>
                  <a:ext uri="{FF2B5EF4-FFF2-40B4-BE49-F238E27FC236}">
                    <a16:creationId xmlns:a16="http://schemas.microsoft.com/office/drawing/2014/main" id="{BA45C677-428A-6A42-8B11-59B7E6D68152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101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12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6" name="Text Box 724">
                <a:extLst>
                  <a:ext uri="{FF2B5EF4-FFF2-40B4-BE49-F238E27FC236}">
                    <a16:creationId xmlns:a16="http://schemas.microsoft.com/office/drawing/2014/main" id="{74F1D033-0FE9-1148-A40B-51EFE1366023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39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13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7" name="Text Box 725">
                <a:extLst>
                  <a:ext uri="{FF2B5EF4-FFF2-40B4-BE49-F238E27FC236}">
                    <a16:creationId xmlns:a16="http://schemas.microsoft.com/office/drawing/2014/main" id="{59F61A63-F509-EF45-86B5-431784226A9A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492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14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8" name="Text Box 726">
                <a:extLst>
                  <a:ext uri="{FF2B5EF4-FFF2-40B4-BE49-F238E27FC236}">
                    <a16:creationId xmlns:a16="http://schemas.microsoft.com/office/drawing/2014/main" id="{C9305178-E3A9-DB4E-8623-209D4C04BDAE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293" y="1365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15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9" name="Text Box 727">
                <a:extLst>
                  <a:ext uri="{FF2B5EF4-FFF2-40B4-BE49-F238E27FC236}">
                    <a16:creationId xmlns:a16="http://schemas.microsoft.com/office/drawing/2014/main" id="{A0FECD31-1016-F844-A21B-EC8279D64BDB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079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16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cxnSp>
          <p:nvCxnSpPr>
            <p:cNvPr id="9" name="Line 728">
              <a:extLst>
                <a:ext uri="{FF2B5EF4-FFF2-40B4-BE49-F238E27FC236}">
                  <a16:creationId xmlns:a16="http://schemas.microsoft.com/office/drawing/2014/main" id="{6787AE6C-0C45-8144-9E3E-D51BD93CA1DE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3894" y="12218"/>
              <a:ext cx="79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 Box 729">
              <a:extLst>
                <a:ext uri="{FF2B5EF4-FFF2-40B4-BE49-F238E27FC236}">
                  <a16:creationId xmlns:a16="http://schemas.microsoft.com/office/drawing/2014/main" id="{5F5CF5BB-1966-4848-A362-C78EB0FB9F2A}"/>
                </a:ext>
              </a:extLst>
            </p:cNvPr>
            <p:cNvSpPr txBox="1">
              <a:spLocks noChangeAspect="1" noEditPoints="1" noChangeArrowheads="1" noChangeShapeType="1" noTextEdit="1"/>
            </p:cNvSpPr>
            <p:nvPr/>
          </p:nvSpPr>
          <p:spPr bwMode="auto">
            <a:xfrm>
              <a:off x="4155" y="11950"/>
              <a:ext cx="360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>
                  <a:effectLst/>
                  <a:latin typeface="Symbol" pitchFamily="2" charset="2"/>
                  <a:ea typeface="Times New Roman" panose="02020603050405020304" pitchFamily="18" charset="0"/>
                </a:rPr>
                <a:t>D</a:t>
              </a:r>
              <a:r>
                <a:rPr lang="en-US" sz="1200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x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1" name="Text Box 730">
              <a:extLst>
                <a:ext uri="{FF2B5EF4-FFF2-40B4-BE49-F238E27FC236}">
                  <a16:creationId xmlns:a16="http://schemas.microsoft.com/office/drawing/2014/main" id="{CD15E848-5E0B-9645-A53E-50AFAB61BEB6}"/>
                </a:ext>
              </a:extLst>
            </p:cNvPr>
            <p:cNvSpPr txBox="1">
              <a:spLocks noChangeAspect="1" noEditPoints="1" noChangeArrowheads="1" noChangeShapeType="1" noTextEdit="1"/>
            </p:cNvSpPr>
            <p:nvPr/>
          </p:nvSpPr>
          <p:spPr bwMode="auto">
            <a:xfrm>
              <a:off x="4305" y="14077"/>
              <a:ext cx="360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>
                  <a:effectLst/>
                  <a:latin typeface="Symbol" pitchFamily="2" charset="2"/>
                  <a:ea typeface="Times New Roman" panose="02020603050405020304" pitchFamily="18" charset="0"/>
                </a:rPr>
                <a:t>D</a:t>
              </a:r>
              <a:r>
                <a:rPr lang="en-US" sz="1200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y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2" name="Line 731">
              <a:extLst>
                <a:ext uri="{FF2B5EF4-FFF2-40B4-BE49-F238E27FC236}">
                  <a16:creationId xmlns:a16="http://schemas.microsoft.com/office/drawing/2014/main" id="{49D5B48E-33F1-5942-B51A-B52A6A618AC2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4578" y="13875"/>
              <a:ext cx="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9A3B666-DF5F-214D-BBD1-5A28D3E1E8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8221" y="3577407"/>
              <a:ext cx="7984555" cy="29349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6911">
                      <a:extLst>
                        <a:ext uri="{9D8B030D-6E8A-4147-A177-3AD203B41FA5}">
                          <a16:colId xmlns:a16="http://schemas.microsoft.com/office/drawing/2014/main" val="398124889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4023150867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2561785840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2588728935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3307422286"/>
                        </a:ext>
                      </a:extLst>
                    </a:gridCol>
                  </a:tblGrid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Node No.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x-</a:t>
                          </a:r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neighbour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y-</a:t>
                          </a:r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neighbour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641852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Δx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5, 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8020448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459748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3Δx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7, 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5409303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5134764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2Δx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5, 7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10, 2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5226580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7326688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Δx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13, 5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635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9A3B666-DF5F-214D-BBD1-5A28D3E1E8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8221" y="3577407"/>
              <a:ext cx="7984555" cy="29349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6911">
                      <a:extLst>
                        <a:ext uri="{9D8B030D-6E8A-4147-A177-3AD203B41FA5}">
                          <a16:colId xmlns:a16="http://schemas.microsoft.com/office/drawing/2014/main" val="398124889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4023150867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2561785840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2588728935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3307422286"/>
                        </a:ext>
                      </a:extLst>
                    </a:gridCol>
                  </a:tblGrid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Node No.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x-</a:t>
                          </a:r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neighbour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y-</a:t>
                          </a:r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neighbour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641852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Δx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5, 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8020448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6897" r="-400794" b="-5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6897" r="-300794" b="-5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6897" r="-200794" b="-5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6897" r="-100794" b="-5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6897" r="-794" b="-5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9459748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3Δx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7, 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5409303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6897" r="-400794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6897" r="-300794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6897" r="-200794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6897" r="-100794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6897" r="-794" b="-3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5134764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2Δx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5, 7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10, 2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5226580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606897" r="-400794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606897" r="-300794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06897" r="-200794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6897" r="-100794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6897" r="-794" b="-1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7326688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Δx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13, 5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635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A20D6E0-8E42-4743-A72E-668DE47B1A45}"/>
              </a:ext>
            </a:extLst>
          </p:cNvPr>
          <p:cNvSpPr txBox="1"/>
          <p:nvPr/>
        </p:nvSpPr>
        <p:spPr>
          <a:xfrm>
            <a:off x="807513" y="1579519"/>
            <a:ext cx="3222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Assuming the origin at D</a:t>
            </a:r>
          </a:p>
        </p:txBody>
      </p:sp>
    </p:spTree>
    <p:extLst>
      <p:ext uri="{BB962C8B-B14F-4D97-AF65-F5344CB8AC3E}">
        <p14:creationId xmlns:p14="http://schemas.microsoft.com/office/powerpoint/2010/main" val="3812407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60475C7-360D-7F47-B935-F0778A1FEF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2500" y="3314700"/>
          <a:ext cx="8128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r:id="rId3" imgW="0" imgH="0" progId="Equation.DSMT4">
                  <p:embed/>
                </p:oleObj>
              </mc:Choice>
              <mc:Fallback>
                <p:oleObj r:id="rId3" imgW="0" imgH="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60475C7-360D-7F47-B935-F0778A1FEF12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6032500" y="3314700"/>
                        <a:ext cx="8128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26E20D2-4226-5143-9D33-648126EDAD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0099" y="781489"/>
          <a:ext cx="8324850" cy="527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r:id="rId4" imgW="7023100" imgH="4445000" progId="Equation.DSMT4">
                  <p:embed/>
                </p:oleObj>
              </mc:Choice>
              <mc:Fallback>
                <p:oleObj r:id="rId4" imgW="7023100" imgH="44450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26E20D2-4226-5143-9D33-648126EDAD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0099" y="781489"/>
                        <a:ext cx="8324850" cy="527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20C066C-4E89-E641-A35B-F5F317BD36D4}"/>
              </a:ext>
            </a:extLst>
          </p:cNvPr>
          <p:cNvSpPr txBox="1"/>
          <p:nvPr/>
        </p:nvSpPr>
        <p:spPr>
          <a:xfrm>
            <a:off x="2810108" y="468351"/>
            <a:ext cx="524108" cy="59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5DB17B-A1E4-AB43-A9A9-645F3579C644}"/>
              </a:ext>
            </a:extLst>
          </p:cNvPr>
          <p:cNvSpPr txBox="1"/>
          <p:nvPr/>
        </p:nvSpPr>
        <p:spPr>
          <a:xfrm>
            <a:off x="6845300" y="167267"/>
            <a:ext cx="524108" cy="59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BFB3B-B44A-C942-805B-EC89F5F2D871}"/>
              </a:ext>
            </a:extLst>
          </p:cNvPr>
          <p:cNvSpPr txBox="1"/>
          <p:nvPr/>
        </p:nvSpPr>
        <p:spPr>
          <a:xfrm>
            <a:off x="7921392" y="758282"/>
            <a:ext cx="524108" cy="59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1BCE74-9FDB-AF4B-B8A2-D84A0474C118}"/>
              </a:ext>
            </a:extLst>
          </p:cNvPr>
          <p:cNvSpPr txBox="1"/>
          <p:nvPr/>
        </p:nvSpPr>
        <p:spPr>
          <a:xfrm>
            <a:off x="1064825" y="5951034"/>
            <a:ext cx="4265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equation for each node!</a:t>
            </a:r>
          </a:p>
        </p:txBody>
      </p:sp>
    </p:spTree>
    <p:extLst>
      <p:ext uri="{BB962C8B-B14F-4D97-AF65-F5344CB8AC3E}">
        <p14:creationId xmlns:p14="http://schemas.microsoft.com/office/powerpoint/2010/main" val="2295328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19" y="135524"/>
            <a:ext cx="3114304" cy="65406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Laplace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3A422-A982-4722-9711-77D1DC25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22" y="970157"/>
            <a:ext cx="8664498" cy="56982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AE57AAE-8A56-A941-8138-494B8711AEC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64459" y="158063"/>
            <a:ext cx="3594438" cy="2677622"/>
            <a:chOff x="2869" y="10583"/>
            <a:chExt cx="6120" cy="455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7D44BA-AC15-B54D-B020-9D5710CB8B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69" y="10583"/>
              <a:ext cx="6120" cy="4559"/>
              <a:chOff x="2869" y="10583"/>
              <a:chExt cx="6120" cy="455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D31BB37-0108-3D4C-8996-2386F5633E3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869" y="10583"/>
                <a:ext cx="6120" cy="4559"/>
                <a:chOff x="2781" y="10385"/>
                <a:chExt cx="6120" cy="4559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66B7CAA4-8F41-EC4D-A579-DE227DA9B80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832" y="10814"/>
                  <a:ext cx="3960" cy="3600"/>
                  <a:chOff x="4041" y="10264"/>
                  <a:chExt cx="3960" cy="3600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EB288CE-703B-9F45-A17C-B954CD0EE2B4}"/>
                      </a:ext>
                    </a:extLst>
                  </p:cNvPr>
                  <p:cNvSpPr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041" y="10264"/>
                    <a:ext cx="3960" cy="3600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endParaRPr lang="en-US"/>
                  </a:p>
                </p:txBody>
              </p:sp>
              <p:cxnSp>
                <p:nvCxnSpPr>
                  <p:cNvPr id="56" name="Line 680">
                    <a:extLst>
                      <a:ext uri="{FF2B5EF4-FFF2-40B4-BE49-F238E27FC236}">
                        <a16:creationId xmlns:a16="http://schemas.microsoft.com/office/drawing/2014/main" id="{CDB3B982-2763-0140-A0CD-C408EE5ED8F9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0981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7" name="Line 681">
                    <a:extLst>
                      <a:ext uri="{FF2B5EF4-FFF2-40B4-BE49-F238E27FC236}">
                        <a16:creationId xmlns:a16="http://schemas.microsoft.com/office/drawing/2014/main" id="{61C348FD-7791-5F44-BF6A-4361483ACEC4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1701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8" name="Line 682">
                    <a:extLst>
                      <a:ext uri="{FF2B5EF4-FFF2-40B4-BE49-F238E27FC236}">
                        <a16:creationId xmlns:a16="http://schemas.microsoft.com/office/drawing/2014/main" id="{8FB9B8B7-6BB2-454B-B37A-B143AE777197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2424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9" name="Line 683">
                    <a:extLst>
                      <a:ext uri="{FF2B5EF4-FFF2-40B4-BE49-F238E27FC236}">
                        <a16:creationId xmlns:a16="http://schemas.microsoft.com/office/drawing/2014/main" id="{4B383F01-D64F-B44D-8558-79F566A0B67D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3144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0" name="Line 684">
                    <a:extLst>
                      <a:ext uri="{FF2B5EF4-FFF2-40B4-BE49-F238E27FC236}">
                        <a16:creationId xmlns:a16="http://schemas.microsoft.com/office/drawing/2014/main" id="{1A8D4835-5E55-8740-8229-13D5C44DCAF6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5595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1" name="Line 685">
                    <a:extLst>
                      <a:ext uri="{FF2B5EF4-FFF2-40B4-BE49-F238E27FC236}">
                        <a16:creationId xmlns:a16="http://schemas.microsoft.com/office/drawing/2014/main" id="{B85E0871-9D55-3349-8E12-9F094ACB44A8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6388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2" name="Line 686">
                    <a:extLst>
                      <a:ext uri="{FF2B5EF4-FFF2-40B4-BE49-F238E27FC236}">
                        <a16:creationId xmlns:a16="http://schemas.microsoft.com/office/drawing/2014/main" id="{F8DDC33A-6717-F64F-BD83-082311BEDFC2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7178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3" name="Line 687">
                    <a:extLst>
                      <a:ext uri="{FF2B5EF4-FFF2-40B4-BE49-F238E27FC236}">
                        <a16:creationId xmlns:a16="http://schemas.microsoft.com/office/drawing/2014/main" id="{44BFA7AC-612A-7E4D-8F86-AFF8AE1BB31A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820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31" name="Text Box 688">
                  <a:extLst>
                    <a:ext uri="{FF2B5EF4-FFF2-40B4-BE49-F238E27FC236}">
                      <a16:creationId xmlns:a16="http://schemas.microsoft.com/office/drawing/2014/main" id="{8EA56B3B-DC0C-6C41-8445-5FC42FA059AA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01" y="10385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a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2" name="Text Box 689">
                  <a:extLst>
                    <a:ext uri="{FF2B5EF4-FFF2-40B4-BE49-F238E27FC236}">
                      <a16:creationId xmlns:a16="http://schemas.microsoft.com/office/drawing/2014/main" id="{1DBC14A2-76A2-F048-8211-731FB7007A99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3501" y="1044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3" name="Text Box 690">
                  <a:extLst>
                    <a:ext uri="{FF2B5EF4-FFF2-40B4-BE49-F238E27FC236}">
                      <a16:creationId xmlns:a16="http://schemas.microsoft.com/office/drawing/2014/main" id="{16FC5243-A662-074F-8C3D-223696538B1D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3501" y="1440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4" name="Text Box 691">
                  <a:extLst>
                    <a:ext uri="{FF2B5EF4-FFF2-40B4-BE49-F238E27FC236}">
                      <a16:creationId xmlns:a16="http://schemas.microsoft.com/office/drawing/2014/main" id="{D337AB5D-F03A-3F43-B223-81758D98A895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821" y="1440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5" name="Text Box 692">
                  <a:extLst>
                    <a:ext uri="{FF2B5EF4-FFF2-40B4-BE49-F238E27FC236}">
                      <a16:creationId xmlns:a16="http://schemas.microsoft.com/office/drawing/2014/main" id="{57963902-6A44-1246-AF78-FE091F7F6A96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821" y="1044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6" name="Text Box 693">
                  <a:extLst>
                    <a:ext uri="{FF2B5EF4-FFF2-40B4-BE49-F238E27FC236}">
                      <a16:creationId xmlns:a16="http://schemas.microsoft.com/office/drawing/2014/main" id="{9C08EFE1-EF6B-654B-8BD5-BB909D2DEADD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8001" y="1224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b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7" name="Text Box 694">
                  <a:extLst>
                    <a:ext uri="{FF2B5EF4-FFF2-40B4-BE49-F238E27FC236}">
                      <a16:creationId xmlns:a16="http://schemas.microsoft.com/office/drawing/2014/main" id="{15585541-EF8C-2B41-99E2-871B78409B76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2781" y="1224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8" name="Text Box 695">
                  <a:extLst>
                    <a:ext uri="{FF2B5EF4-FFF2-40B4-BE49-F238E27FC236}">
                      <a16:creationId xmlns:a16="http://schemas.microsoft.com/office/drawing/2014/main" id="{37ADE2F0-3F5A-914A-B4EC-0066B558AC04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01" y="1458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c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08950B69-0E4C-C74F-A610-408C490FD3A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83D78819-8F8A-CE41-B535-4050C37E8DDB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E5D37A7-7B10-7049-B57A-325A5A7711BF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1506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9D48A31A-2792-6A4A-8F09-575B1D5CA5DA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47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0747F06-F76D-F54C-958F-48847D769572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223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04347FE-9888-3445-B68F-2A4ADC4699F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223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D5680C3B-0680-2142-ADDB-EF528781CEAE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223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13764029-D616-0A44-B864-315B24F73BB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223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9C0892B5-1B1C-7C46-A4C6-120DF922EDB1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DCCCCD44-B873-2C4D-BC38-AB118F8FD89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295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2A893D3-54ED-9943-A68A-8A71D47AA81A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64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B60C3BF5-1A8D-F942-98A4-834D27341C3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EA915C2-84A9-D54B-9AF2-C7DC5AE1B37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6AF3583D-71ED-C644-9925-B61085F0326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C664E46C-FC95-904F-838B-2F653D5216F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B6F09A89-CD1E-544C-B401-12D7DA990E2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4" name="Text Box 712">
                <a:extLst>
                  <a:ext uri="{FF2B5EF4-FFF2-40B4-BE49-F238E27FC236}">
                    <a16:creationId xmlns:a16="http://schemas.microsoft.com/office/drawing/2014/main" id="{F0F20FD3-45D3-6842-A41D-88D4B151711B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50" y="11458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5" name="Text Box 713">
                <a:extLst>
                  <a:ext uri="{FF2B5EF4-FFF2-40B4-BE49-F238E27FC236}">
                    <a16:creationId xmlns:a16="http://schemas.microsoft.com/office/drawing/2014/main" id="{76B3DE4B-144D-3746-9D69-9DE17BE8CFF9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25" y="11465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6" name="Text Box 714">
                <a:extLst>
                  <a:ext uri="{FF2B5EF4-FFF2-40B4-BE49-F238E27FC236}">
                    <a16:creationId xmlns:a16="http://schemas.microsoft.com/office/drawing/2014/main" id="{72F34816-1899-184E-AB1C-2BC071DAB6FC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26" y="11454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7" name="Text Box 715">
                <a:extLst>
                  <a:ext uri="{FF2B5EF4-FFF2-40B4-BE49-F238E27FC236}">
                    <a16:creationId xmlns:a16="http://schemas.microsoft.com/office/drawing/2014/main" id="{67C1A311-133A-6344-8A37-1B840399349E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090" y="11469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8" name="Text Box 716">
                <a:extLst>
                  <a:ext uri="{FF2B5EF4-FFF2-40B4-BE49-F238E27FC236}">
                    <a16:creationId xmlns:a16="http://schemas.microsoft.com/office/drawing/2014/main" id="{3FB23258-6183-CF44-80A9-F9D10C55F7E6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50" y="12189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9" name="Text Box 717">
                <a:extLst>
                  <a:ext uri="{FF2B5EF4-FFF2-40B4-BE49-F238E27FC236}">
                    <a16:creationId xmlns:a16="http://schemas.microsoft.com/office/drawing/2014/main" id="{A87B5907-DD2C-874C-8CB6-43D91F37984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25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6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0" name="Text Box 718">
                <a:extLst>
                  <a:ext uri="{FF2B5EF4-FFF2-40B4-BE49-F238E27FC236}">
                    <a16:creationId xmlns:a16="http://schemas.microsoft.com/office/drawing/2014/main" id="{3C9BE176-31EE-2148-ABF3-CEA8118839D7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37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7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1" name="Text Box 719">
                <a:extLst>
                  <a:ext uri="{FF2B5EF4-FFF2-40B4-BE49-F238E27FC236}">
                    <a16:creationId xmlns:a16="http://schemas.microsoft.com/office/drawing/2014/main" id="{3AEC3FB1-321C-1E49-9C75-0B30597B30DD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112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8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2" name="Text Box 720">
                <a:extLst>
                  <a:ext uri="{FF2B5EF4-FFF2-40B4-BE49-F238E27FC236}">
                    <a16:creationId xmlns:a16="http://schemas.microsoft.com/office/drawing/2014/main" id="{AB58C1E4-4195-F343-91D4-E9B2786A8A8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61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9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3" name="Text Box 721">
                <a:extLst>
                  <a:ext uri="{FF2B5EF4-FFF2-40B4-BE49-F238E27FC236}">
                    <a16:creationId xmlns:a16="http://schemas.microsoft.com/office/drawing/2014/main" id="{E6812414-24CC-A440-8D16-728ADF7A6F87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18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10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4" name="Text Box 722">
                <a:extLst>
                  <a:ext uri="{FF2B5EF4-FFF2-40B4-BE49-F238E27FC236}">
                    <a16:creationId xmlns:a16="http://schemas.microsoft.com/office/drawing/2014/main" id="{76CC9A2D-7717-814D-B44D-3469CFDD96FD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15" y="1292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11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5" name="Text Box 723">
                <a:extLst>
                  <a:ext uri="{FF2B5EF4-FFF2-40B4-BE49-F238E27FC236}">
                    <a16:creationId xmlns:a16="http://schemas.microsoft.com/office/drawing/2014/main" id="{BA45C677-428A-6A42-8B11-59B7E6D68152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101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12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6" name="Text Box 724">
                <a:extLst>
                  <a:ext uri="{FF2B5EF4-FFF2-40B4-BE49-F238E27FC236}">
                    <a16:creationId xmlns:a16="http://schemas.microsoft.com/office/drawing/2014/main" id="{74F1D033-0FE9-1148-A40B-51EFE1366023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39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13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7" name="Text Box 725">
                <a:extLst>
                  <a:ext uri="{FF2B5EF4-FFF2-40B4-BE49-F238E27FC236}">
                    <a16:creationId xmlns:a16="http://schemas.microsoft.com/office/drawing/2014/main" id="{59F61A63-F509-EF45-86B5-431784226A9A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492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14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8" name="Text Box 726">
                <a:extLst>
                  <a:ext uri="{FF2B5EF4-FFF2-40B4-BE49-F238E27FC236}">
                    <a16:creationId xmlns:a16="http://schemas.microsoft.com/office/drawing/2014/main" id="{C9305178-E3A9-DB4E-8623-209D4C04BDAE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293" y="1365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15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9" name="Text Box 727">
                <a:extLst>
                  <a:ext uri="{FF2B5EF4-FFF2-40B4-BE49-F238E27FC236}">
                    <a16:creationId xmlns:a16="http://schemas.microsoft.com/office/drawing/2014/main" id="{A0FECD31-1016-F844-A21B-EC8279D64BDB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079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16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cxnSp>
          <p:nvCxnSpPr>
            <p:cNvPr id="9" name="Line 728">
              <a:extLst>
                <a:ext uri="{FF2B5EF4-FFF2-40B4-BE49-F238E27FC236}">
                  <a16:creationId xmlns:a16="http://schemas.microsoft.com/office/drawing/2014/main" id="{6787AE6C-0C45-8144-9E3E-D51BD93CA1DE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3894" y="12218"/>
              <a:ext cx="79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 Box 729">
              <a:extLst>
                <a:ext uri="{FF2B5EF4-FFF2-40B4-BE49-F238E27FC236}">
                  <a16:creationId xmlns:a16="http://schemas.microsoft.com/office/drawing/2014/main" id="{5F5CF5BB-1966-4848-A362-C78EB0FB9F2A}"/>
                </a:ext>
              </a:extLst>
            </p:cNvPr>
            <p:cNvSpPr txBox="1">
              <a:spLocks noChangeAspect="1" noEditPoints="1" noChangeArrowheads="1" noChangeShapeType="1" noTextEdit="1"/>
            </p:cNvSpPr>
            <p:nvPr/>
          </p:nvSpPr>
          <p:spPr bwMode="auto">
            <a:xfrm>
              <a:off x="4155" y="11950"/>
              <a:ext cx="360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>
                  <a:effectLst/>
                  <a:latin typeface="Symbol" pitchFamily="2" charset="2"/>
                  <a:ea typeface="Times New Roman" panose="02020603050405020304" pitchFamily="18" charset="0"/>
                </a:rPr>
                <a:t>D</a:t>
              </a:r>
              <a:r>
                <a:rPr lang="en-US" sz="1200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x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1" name="Text Box 730">
              <a:extLst>
                <a:ext uri="{FF2B5EF4-FFF2-40B4-BE49-F238E27FC236}">
                  <a16:creationId xmlns:a16="http://schemas.microsoft.com/office/drawing/2014/main" id="{CD15E848-5E0B-9645-A53E-50AFAB61BEB6}"/>
                </a:ext>
              </a:extLst>
            </p:cNvPr>
            <p:cNvSpPr txBox="1">
              <a:spLocks noChangeAspect="1" noEditPoints="1" noChangeArrowheads="1" noChangeShapeType="1" noTextEdit="1"/>
            </p:cNvSpPr>
            <p:nvPr/>
          </p:nvSpPr>
          <p:spPr bwMode="auto">
            <a:xfrm>
              <a:off x="4305" y="14077"/>
              <a:ext cx="360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>
                  <a:effectLst/>
                  <a:latin typeface="Symbol" pitchFamily="2" charset="2"/>
                  <a:ea typeface="Times New Roman" panose="02020603050405020304" pitchFamily="18" charset="0"/>
                </a:rPr>
                <a:t>D</a:t>
              </a:r>
              <a:r>
                <a:rPr lang="en-US" sz="1200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y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2" name="Line 731">
              <a:extLst>
                <a:ext uri="{FF2B5EF4-FFF2-40B4-BE49-F238E27FC236}">
                  <a16:creationId xmlns:a16="http://schemas.microsoft.com/office/drawing/2014/main" id="{49D5B48E-33F1-5942-B51A-B52A6A618AC2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4578" y="13875"/>
              <a:ext cx="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C4A8E5D8-2F73-134F-8704-C2A46430B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47" y="1204185"/>
            <a:ext cx="1637096" cy="807335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65EFDCE4-5087-164E-B43F-3A58425D3CF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75247" y="324042"/>
            <a:ext cx="2695287" cy="2718029"/>
            <a:chOff x="3883" y="9364"/>
            <a:chExt cx="3911" cy="3944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D44FF18-759C-454D-BE31-5BB6132BFCB1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5481" y="9364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3600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i,j-</a:t>
              </a:r>
              <a:r>
                <a:rPr lang="en-US" sz="1200" b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84D3C72-79C7-CF4C-B415-0EF20DE6F7A9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5474" y="10966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3600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i,j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E218EA0-7957-E24F-A4D0-7FD950AFD03C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5474" y="12571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i,j+</a:t>
              </a:r>
              <a:r>
                <a:rPr lang="en-US" sz="1200" b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69C31A9-F79D-1046-940A-0104E1AC08B2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7057" y="10962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i+</a:t>
              </a:r>
              <a:r>
                <a:rPr lang="en-US" sz="1200" b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,j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E8976FF-03D0-2E47-B413-8EBE640B1ED5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3883" y="10966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3600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</a:t>
              </a:r>
              <a:r>
                <a:rPr lang="en-US" sz="1200" b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-1</a:t>
              </a:r>
              <a:r>
                <a:rPr lang="en-US" sz="1200" b="1" i="1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,j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76" name="Line 671">
              <a:extLst>
                <a:ext uri="{FF2B5EF4-FFF2-40B4-BE49-F238E27FC236}">
                  <a16:creationId xmlns:a16="http://schemas.microsoft.com/office/drawing/2014/main" id="{3ECB2E4D-92C5-684C-A697-4F33422235EB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5852" y="10106"/>
              <a:ext cx="0" cy="8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Line 672">
              <a:extLst>
                <a:ext uri="{FF2B5EF4-FFF2-40B4-BE49-F238E27FC236}">
                  <a16:creationId xmlns:a16="http://schemas.microsoft.com/office/drawing/2014/main" id="{B3E2F344-1E2A-2D47-AAAC-2745E718509E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5852" y="11704"/>
              <a:ext cx="0" cy="8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8" name="Line 673">
              <a:extLst>
                <a:ext uri="{FF2B5EF4-FFF2-40B4-BE49-F238E27FC236}">
                  <a16:creationId xmlns:a16="http://schemas.microsoft.com/office/drawing/2014/main" id="{E337755E-80A3-4249-936C-98286BE42DA3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4625" y="11333"/>
              <a:ext cx="8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" name="Line 674">
              <a:extLst>
                <a:ext uri="{FF2B5EF4-FFF2-40B4-BE49-F238E27FC236}">
                  <a16:creationId xmlns:a16="http://schemas.microsoft.com/office/drawing/2014/main" id="{DE440762-C457-4C48-9FF2-621E9A5E8952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6201" y="11333"/>
              <a:ext cx="8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C8B00D0-2940-D247-A878-D029DDE18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73" y="3120634"/>
            <a:ext cx="7185840" cy="722489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52E6CC39-849E-9C4B-9B72-3A13EA813EE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55066" y="3084533"/>
            <a:ext cx="2239534" cy="2258610"/>
            <a:chOff x="3883" y="9364"/>
            <a:chExt cx="3911" cy="3944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24B5E45-F950-C24C-83FF-4C46F6A4B950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5481" y="9364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3600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 dirty="0"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i="1" baseline="-25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5</a:t>
              </a:r>
              <a:endParaRPr lang="en-IN" sz="12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26A4CCA-D08B-2944-8D18-F00F7650D24F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5474" y="10966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3600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 dirty="0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i="1" baseline="-25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9</a:t>
              </a:r>
              <a:endParaRPr lang="en-I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21BDA5F-2F93-0A4A-B469-06AC570C66D1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5474" y="12571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 dirty="0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baseline="-25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13</a:t>
              </a:r>
              <a:endParaRPr lang="en-I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7891153-0F40-9847-8C41-4769A923D0DD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7057" y="10962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 dirty="0">
                  <a:effectLst/>
                  <a:latin typeface="Symbol" pitchFamily="2" charset="2"/>
                  <a:ea typeface="Times New Roman" panose="02020603050405020304" pitchFamily="18" charset="0"/>
                </a:rPr>
                <a:t>f</a:t>
              </a:r>
              <a:r>
                <a:rPr lang="en-US" sz="1200" b="1" baseline="-25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10</a:t>
              </a:r>
              <a:endParaRPr lang="en-IN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46AB0FD-5486-364B-A981-20C0EFA397BA}"/>
                </a:ext>
              </a:extLst>
            </p:cNvPr>
            <p:cNvSpPr>
              <a:spLocks noChangeAspect="1" noEditPoints="1" noChangeArrowheads="1" noChangeShapeType="1" noTextEdit="1"/>
            </p:cNvSpPr>
            <p:nvPr/>
          </p:nvSpPr>
          <p:spPr bwMode="auto">
            <a:xfrm>
              <a:off x="3883" y="10966"/>
              <a:ext cx="737" cy="7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36000" tIns="36000" rIns="36000" bIns="3600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 b="1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88" name="Line 661">
              <a:extLst>
                <a:ext uri="{FF2B5EF4-FFF2-40B4-BE49-F238E27FC236}">
                  <a16:creationId xmlns:a16="http://schemas.microsoft.com/office/drawing/2014/main" id="{BC3AF37C-C5BB-9B4B-94CF-A94BE4101E16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5852" y="10106"/>
              <a:ext cx="0" cy="8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9" name="Line 662">
              <a:extLst>
                <a:ext uri="{FF2B5EF4-FFF2-40B4-BE49-F238E27FC236}">
                  <a16:creationId xmlns:a16="http://schemas.microsoft.com/office/drawing/2014/main" id="{F215355A-529E-3943-A6D5-D154B4B2AABC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5852" y="11704"/>
              <a:ext cx="0" cy="8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0" name="Line 663">
              <a:extLst>
                <a:ext uri="{FF2B5EF4-FFF2-40B4-BE49-F238E27FC236}">
                  <a16:creationId xmlns:a16="http://schemas.microsoft.com/office/drawing/2014/main" id="{406ACE77-A7A4-6D4E-AE46-823E38609345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4625" y="11333"/>
              <a:ext cx="8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1" name="Line 664">
              <a:extLst>
                <a:ext uri="{FF2B5EF4-FFF2-40B4-BE49-F238E27FC236}">
                  <a16:creationId xmlns:a16="http://schemas.microsoft.com/office/drawing/2014/main" id="{5895D1EB-EEBF-754D-895B-E7CFA3735FEF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6201" y="11333"/>
              <a:ext cx="8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4D5374C1-871F-424F-A00E-D2E318D6FDED}"/>
              </a:ext>
            </a:extLst>
          </p:cNvPr>
          <p:cNvSpPr txBox="1"/>
          <p:nvPr/>
        </p:nvSpPr>
        <p:spPr>
          <a:xfrm>
            <a:off x="251998" y="3932832"/>
            <a:ext cx="1428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Node 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F1BE45-BCF6-5B41-9BAD-060B1EC3344F}"/>
                  </a:ext>
                </a:extLst>
              </p:cNvPr>
              <p:cNvSpPr txBox="1"/>
              <p:nvPr/>
            </p:nvSpPr>
            <p:spPr>
              <a:xfrm>
                <a:off x="355206" y="2164959"/>
                <a:ext cx="28255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F1BE45-BCF6-5B41-9BAD-060B1EC33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06" y="2164959"/>
                <a:ext cx="2825519" cy="646331"/>
              </a:xfrm>
              <a:prstGeom prst="rect">
                <a:avLst/>
              </a:prstGeom>
              <a:blipFill>
                <a:blip r:embed="rId4"/>
                <a:stretch>
                  <a:fillRect l="-1724" t="-24528" b="-100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6478340-CBF9-1542-B8F9-947BFA80D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97" y="4593599"/>
            <a:ext cx="6320479" cy="74954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942AB4C-30AE-F44E-AB04-7ABCCDA34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00" y="5712138"/>
            <a:ext cx="6293900" cy="76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7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63" y="292252"/>
            <a:ext cx="4198943" cy="774522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Laplace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3A422-A982-4722-9711-77D1DC25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22" y="970157"/>
            <a:ext cx="8664498" cy="56982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AE57AAE-8A56-A941-8138-494B8711AEC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96006" y="292252"/>
            <a:ext cx="4133005" cy="3078819"/>
            <a:chOff x="2869" y="10583"/>
            <a:chExt cx="6120" cy="455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7D44BA-AC15-B54D-B020-9D5710CB8B6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869" y="10583"/>
              <a:ext cx="6120" cy="4559"/>
              <a:chOff x="2869" y="10583"/>
              <a:chExt cx="6120" cy="455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D31BB37-0108-3D4C-8996-2386F5633E3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869" y="10583"/>
                <a:ext cx="6120" cy="4559"/>
                <a:chOff x="2781" y="10385"/>
                <a:chExt cx="6120" cy="4559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66B7CAA4-8F41-EC4D-A579-DE227DA9B80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832" y="10814"/>
                  <a:ext cx="3960" cy="3600"/>
                  <a:chOff x="4041" y="10264"/>
                  <a:chExt cx="3960" cy="3600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EB288CE-703B-9F45-A17C-B954CD0EE2B4}"/>
                      </a:ext>
                    </a:extLst>
                  </p:cNvPr>
                  <p:cNvSpPr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041" y="10264"/>
                    <a:ext cx="3960" cy="3600"/>
                  </a:xfrm>
                  <a:prstGeom prst="rect">
                    <a:avLst/>
                  </a:prstGeom>
                  <a:solidFill>
                    <a:srgbClr val="FFFFFF">
                      <a:alpha val="0"/>
                    </a:srgbClr>
                  </a:solidFill>
                  <a:ln w="25400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endParaRPr lang="en-US"/>
                  </a:p>
                </p:txBody>
              </p:sp>
              <p:cxnSp>
                <p:nvCxnSpPr>
                  <p:cNvPr id="56" name="Line 680">
                    <a:extLst>
                      <a:ext uri="{FF2B5EF4-FFF2-40B4-BE49-F238E27FC236}">
                        <a16:creationId xmlns:a16="http://schemas.microsoft.com/office/drawing/2014/main" id="{CDB3B982-2763-0140-A0CD-C408EE5ED8F9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0981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7" name="Line 681">
                    <a:extLst>
                      <a:ext uri="{FF2B5EF4-FFF2-40B4-BE49-F238E27FC236}">
                        <a16:creationId xmlns:a16="http://schemas.microsoft.com/office/drawing/2014/main" id="{61C348FD-7791-5F44-BF6A-4361483ACEC4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1701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8" name="Line 682">
                    <a:extLst>
                      <a:ext uri="{FF2B5EF4-FFF2-40B4-BE49-F238E27FC236}">
                        <a16:creationId xmlns:a16="http://schemas.microsoft.com/office/drawing/2014/main" id="{8FB9B8B7-6BB2-454B-B37A-B143AE777197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2424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59" name="Line 683">
                    <a:extLst>
                      <a:ext uri="{FF2B5EF4-FFF2-40B4-BE49-F238E27FC236}">
                        <a16:creationId xmlns:a16="http://schemas.microsoft.com/office/drawing/2014/main" id="{4B383F01-D64F-B44D-8558-79F566A0B67D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041" y="13144"/>
                    <a:ext cx="396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0" name="Line 684">
                    <a:extLst>
                      <a:ext uri="{FF2B5EF4-FFF2-40B4-BE49-F238E27FC236}">
                        <a16:creationId xmlns:a16="http://schemas.microsoft.com/office/drawing/2014/main" id="{1A8D4835-5E55-8740-8229-13D5C44DCAF6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5595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1" name="Line 685">
                    <a:extLst>
                      <a:ext uri="{FF2B5EF4-FFF2-40B4-BE49-F238E27FC236}">
                        <a16:creationId xmlns:a16="http://schemas.microsoft.com/office/drawing/2014/main" id="{B85E0871-9D55-3349-8E12-9F094ACB44A8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6388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2" name="Line 686">
                    <a:extLst>
                      <a:ext uri="{FF2B5EF4-FFF2-40B4-BE49-F238E27FC236}">
                        <a16:creationId xmlns:a16="http://schemas.microsoft.com/office/drawing/2014/main" id="{F8DDC33A-6717-F64F-BD83-082311BEDFC2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7178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63" name="Line 687">
                    <a:extLst>
                      <a:ext uri="{FF2B5EF4-FFF2-40B4-BE49-F238E27FC236}">
                        <a16:creationId xmlns:a16="http://schemas.microsoft.com/office/drawing/2014/main" id="{44BFA7AC-612A-7E4D-8F86-AFF8AE1BB31A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820" y="10264"/>
                    <a:ext cx="0" cy="360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prstDash val="dash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31" name="Text Box 688">
                  <a:extLst>
                    <a:ext uri="{FF2B5EF4-FFF2-40B4-BE49-F238E27FC236}">
                      <a16:creationId xmlns:a16="http://schemas.microsoft.com/office/drawing/2014/main" id="{8EA56B3B-DC0C-6C41-8445-5FC42FA059AA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01" y="10385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a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2" name="Text Box 689">
                  <a:extLst>
                    <a:ext uri="{FF2B5EF4-FFF2-40B4-BE49-F238E27FC236}">
                      <a16:creationId xmlns:a16="http://schemas.microsoft.com/office/drawing/2014/main" id="{1DBC14A2-76A2-F048-8211-731FB7007A99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3501" y="1044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3" name="Text Box 690">
                  <a:extLst>
                    <a:ext uri="{FF2B5EF4-FFF2-40B4-BE49-F238E27FC236}">
                      <a16:creationId xmlns:a16="http://schemas.microsoft.com/office/drawing/2014/main" id="{16FC5243-A662-074F-8C3D-223696538B1D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3501" y="1440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4" name="Text Box 691">
                  <a:extLst>
                    <a:ext uri="{FF2B5EF4-FFF2-40B4-BE49-F238E27FC236}">
                      <a16:creationId xmlns:a16="http://schemas.microsoft.com/office/drawing/2014/main" id="{D337AB5D-F03A-3F43-B223-81758D98A895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821" y="1440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5" name="Text Box 692">
                  <a:extLst>
                    <a:ext uri="{FF2B5EF4-FFF2-40B4-BE49-F238E27FC236}">
                      <a16:creationId xmlns:a16="http://schemas.microsoft.com/office/drawing/2014/main" id="{57963902-6A44-1246-AF78-FE091F7F6A96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821" y="10444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>
                      <a:effectLst/>
                      <a:latin typeface="Arial" panose="020B060402020202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6" name="Text Box 693">
                  <a:extLst>
                    <a:ext uri="{FF2B5EF4-FFF2-40B4-BE49-F238E27FC236}">
                      <a16:creationId xmlns:a16="http://schemas.microsoft.com/office/drawing/2014/main" id="{9C08EFE1-EF6B-654B-8BD5-BB909D2DEADD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8001" y="1224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b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7" name="Text Box 694">
                  <a:extLst>
                    <a:ext uri="{FF2B5EF4-FFF2-40B4-BE49-F238E27FC236}">
                      <a16:creationId xmlns:a16="http://schemas.microsoft.com/office/drawing/2014/main" id="{15585541-EF8C-2B41-99E2-871B78409B76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2781" y="1224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d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8" name="Text Box 695">
                  <a:extLst>
                    <a:ext uri="{FF2B5EF4-FFF2-40B4-BE49-F238E27FC236}">
                      <a16:creationId xmlns:a16="http://schemas.microsoft.com/office/drawing/2014/main" id="{37ADE2F0-3F5A-914A-B4EC-0066B558AC04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01" y="14584"/>
                  <a:ext cx="90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18000" tIns="10800" rIns="18000" bIns="1080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400" b="1" i="1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f</a:t>
                  </a:r>
                  <a:r>
                    <a:rPr lang="en-US" sz="1400" b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= </a:t>
                  </a:r>
                  <a:r>
                    <a:rPr lang="en-US" sz="1400" b="1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c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08950B69-0E4C-C74F-A610-408C490FD3A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83D78819-8F8A-CE41-B535-4050C37E8DDB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E5D37A7-7B10-7049-B57A-325A5A7711BF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1506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9D48A31A-2792-6A4A-8F09-575B1D5CA5DA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47" y="1151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0747F06-F76D-F54C-958F-48847D769572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223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D04347FE-9888-3445-B68F-2A4ADC4699F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223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D5680C3B-0680-2142-ADDB-EF528781CEAE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223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13764029-D616-0A44-B864-315B24F73BB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223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9C0892B5-1B1C-7C46-A4C6-120DF922EDB1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DCCCCD44-B873-2C4D-BC38-AB118F8FD89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2957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2A893D3-54ED-9943-A68A-8A71D47AA81A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64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B60C3BF5-1A8D-F942-98A4-834D27341C38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295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EA915C2-84A9-D54B-9AF2-C7DC5AE1B37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592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6AF3583D-71ED-C644-9925-B61085F0326C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356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C664E46C-FC95-904F-838B-2F653D5216F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157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B6F09A89-CD1E-544C-B401-12D7DA990E26}"/>
                    </a:ext>
                  </a:extLst>
                </p:cNvPr>
                <p:cNvSpPr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954" y="13673"/>
                  <a:ext cx="57" cy="57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4" name="Text Box 712">
                <a:extLst>
                  <a:ext uri="{FF2B5EF4-FFF2-40B4-BE49-F238E27FC236}">
                    <a16:creationId xmlns:a16="http://schemas.microsoft.com/office/drawing/2014/main" id="{F0F20FD3-45D3-6842-A41D-88D4B151711B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50" y="11458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5" name="Text Box 713">
                <a:extLst>
                  <a:ext uri="{FF2B5EF4-FFF2-40B4-BE49-F238E27FC236}">
                    <a16:creationId xmlns:a16="http://schemas.microsoft.com/office/drawing/2014/main" id="{76B3DE4B-144D-3746-9D69-9DE17BE8CFF9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25" y="11465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6" name="Text Box 714">
                <a:extLst>
                  <a:ext uri="{FF2B5EF4-FFF2-40B4-BE49-F238E27FC236}">
                    <a16:creationId xmlns:a16="http://schemas.microsoft.com/office/drawing/2014/main" id="{72F34816-1899-184E-AB1C-2BC071DAB6FC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26" y="11454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3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7" name="Text Box 715">
                <a:extLst>
                  <a:ext uri="{FF2B5EF4-FFF2-40B4-BE49-F238E27FC236}">
                    <a16:creationId xmlns:a16="http://schemas.microsoft.com/office/drawing/2014/main" id="{67C1A311-133A-6344-8A37-1B840399349E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090" y="11469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8" name="Text Box 716">
                <a:extLst>
                  <a:ext uri="{FF2B5EF4-FFF2-40B4-BE49-F238E27FC236}">
                    <a16:creationId xmlns:a16="http://schemas.microsoft.com/office/drawing/2014/main" id="{3FB23258-6183-CF44-80A9-F9D10C55F7E6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50" y="12189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9" name="Text Box 717">
                <a:extLst>
                  <a:ext uri="{FF2B5EF4-FFF2-40B4-BE49-F238E27FC236}">
                    <a16:creationId xmlns:a16="http://schemas.microsoft.com/office/drawing/2014/main" id="{A87B5907-DD2C-874C-8CB6-43D91F37984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25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6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0" name="Text Box 718">
                <a:extLst>
                  <a:ext uri="{FF2B5EF4-FFF2-40B4-BE49-F238E27FC236}">
                    <a16:creationId xmlns:a16="http://schemas.microsoft.com/office/drawing/2014/main" id="{3C9BE176-31EE-2148-ABF3-CEA8118839D7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37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7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1" name="Text Box 719">
                <a:extLst>
                  <a:ext uri="{FF2B5EF4-FFF2-40B4-BE49-F238E27FC236}">
                    <a16:creationId xmlns:a16="http://schemas.microsoft.com/office/drawing/2014/main" id="{3AEC3FB1-321C-1E49-9C75-0B30597B30DD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112" y="1220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8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2" name="Text Box 720">
                <a:extLst>
                  <a:ext uri="{FF2B5EF4-FFF2-40B4-BE49-F238E27FC236}">
                    <a16:creationId xmlns:a16="http://schemas.microsoft.com/office/drawing/2014/main" id="{AB58C1E4-4195-F343-91D4-E9B2786A8A8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61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9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3" name="Text Box 721">
                <a:extLst>
                  <a:ext uri="{FF2B5EF4-FFF2-40B4-BE49-F238E27FC236}">
                    <a16:creationId xmlns:a16="http://schemas.microsoft.com/office/drawing/2014/main" id="{E6812414-24CC-A440-8D16-728ADF7A6F87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518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10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4" name="Text Box 722">
                <a:extLst>
                  <a:ext uri="{FF2B5EF4-FFF2-40B4-BE49-F238E27FC236}">
                    <a16:creationId xmlns:a16="http://schemas.microsoft.com/office/drawing/2014/main" id="{76CC9A2D-7717-814D-B44D-3469CFDD96FD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315" y="1292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11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5" name="Text Box 723">
                <a:extLst>
                  <a:ext uri="{FF2B5EF4-FFF2-40B4-BE49-F238E27FC236}">
                    <a16:creationId xmlns:a16="http://schemas.microsoft.com/office/drawing/2014/main" id="{BA45C677-428A-6A42-8B11-59B7E6D68152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101" y="129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12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6" name="Text Box 724">
                <a:extLst>
                  <a:ext uri="{FF2B5EF4-FFF2-40B4-BE49-F238E27FC236}">
                    <a16:creationId xmlns:a16="http://schemas.microsoft.com/office/drawing/2014/main" id="{74F1D033-0FE9-1148-A40B-51EFE1366023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739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13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7" name="Text Box 725">
                <a:extLst>
                  <a:ext uri="{FF2B5EF4-FFF2-40B4-BE49-F238E27FC236}">
                    <a16:creationId xmlns:a16="http://schemas.microsoft.com/office/drawing/2014/main" id="{59F61A63-F509-EF45-86B5-431784226A9A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492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14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8" name="Text Box 726">
                <a:extLst>
                  <a:ext uri="{FF2B5EF4-FFF2-40B4-BE49-F238E27FC236}">
                    <a16:creationId xmlns:a16="http://schemas.microsoft.com/office/drawing/2014/main" id="{C9305178-E3A9-DB4E-8623-209D4C04BDAE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293" y="1365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15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9" name="Text Box 727">
                <a:extLst>
                  <a:ext uri="{FF2B5EF4-FFF2-40B4-BE49-F238E27FC236}">
                    <a16:creationId xmlns:a16="http://schemas.microsoft.com/office/drawing/2014/main" id="{A0FECD31-1016-F844-A21B-EC8279D64BDB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079" y="1364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16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cxnSp>
          <p:nvCxnSpPr>
            <p:cNvPr id="9" name="Line 728">
              <a:extLst>
                <a:ext uri="{FF2B5EF4-FFF2-40B4-BE49-F238E27FC236}">
                  <a16:creationId xmlns:a16="http://schemas.microsoft.com/office/drawing/2014/main" id="{6787AE6C-0C45-8144-9E3E-D51BD93CA1DE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3894" y="12218"/>
              <a:ext cx="79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 Box 729">
              <a:extLst>
                <a:ext uri="{FF2B5EF4-FFF2-40B4-BE49-F238E27FC236}">
                  <a16:creationId xmlns:a16="http://schemas.microsoft.com/office/drawing/2014/main" id="{5F5CF5BB-1966-4848-A362-C78EB0FB9F2A}"/>
                </a:ext>
              </a:extLst>
            </p:cNvPr>
            <p:cNvSpPr txBox="1">
              <a:spLocks noChangeAspect="1" noEditPoints="1" noChangeArrowheads="1" noChangeShapeType="1" noTextEdit="1"/>
            </p:cNvSpPr>
            <p:nvPr/>
          </p:nvSpPr>
          <p:spPr bwMode="auto">
            <a:xfrm>
              <a:off x="4155" y="11950"/>
              <a:ext cx="360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>
                  <a:effectLst/>
                  <a:latin typeface="Symbol" pitchFamily="2" charset="2"/>
                  <a:ea typeface="Times New Roman" panose="02020603050405020304" pitchFamily="18" charset="0"/>
                </a:rPr>
                <a:t>D</a:t>
              </a:r>
              <a:r>
                <a:rPr lang="en-US" sz="1200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x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1" name="Text Box 730">
              <a:extLst>
                <a:ext uri="{FF2B5EF4-FFF2-40B4-BE49-F238E27FC236}">
                  <a16:creationId xmlns:a16="http://schemas.microsoft.com/office/drawing/2014/main" id="{CD15E848-5E0B-9645-A53E-50AFAB61BEB6}"/>
                </a:ext>
              </a:extLst>
            </p:cNvPr>
            <p:cNvSpPr txBox="1">
              <a:spLocks noChangeAspect="1" noEditPoints="1" noChangeArrowheads="1" noChangeShapeType="1" noTextEdit="1"/>
            </p:cNvSpPr>
            <p:nvPr/>
          </p:nvSpPr>
          <p:spPr bwMode="auto">
            <a:xfrm>
              <a:off x="4305" y="14077"/>
              <a:ext cx="360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200">
                  <a:effectLst/>
                  <a:latin typeface="Symbol" pitchFamily="2" charset="2"/>
                  <a:ea typeface="Times New Roman" panose="02020603050405020304" pitchFamily="18" charset="0"/>
                </a:rPr>
                <a:t>D</a:t>
              </a:r>
              <a:r>
                <a:rPr lang="en-US" sz="1200" i="1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y</a:t>
              </a:r>
              <a:endParaRPr lang="en-IN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2" name="Line 731">
              <a:extLst>
                <a:ext uri="{FF2B5EF4-FFF2-40B4-BE49-F238E27FC236}">
                  <a16:creationId xmlns:a16="http://schemas.microsoft.com/office/drawing/2014/main" id="{49D5B48E-33F1-5942-B51A-B52A6A618AC2}"/>
                </a:ext>
              </a:extLst>
            </p:cNvPr>
            <p:cNvCxnSpPr>
              <a:cxnSpLocks noChangeAspect="1" noEditPoints="1" noChangeArrowheads="1" noChangeShapeType="1"/>
            </p:cNvCxnSpPr>
            <p:nvPr/>
          </p:nvCxnSpPr>
          <p:spPr bwMode="auto">
            <a:xfrm>
              <a:off x="4578" y="13875"/>
              <a:ext cx="0" cy="72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9A3B666-DF5F-214D-BBD1-5A28D3E1E8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8221" y="3577407"/>
              <a:ext cx="7984555" cy="29349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6911">
                      <a:extLst>
                        <a:ext uri="{9D8B030D-6E8A-4147-A177-3AD203B41FA5}">
                          <a16:colId xmlns:a16="http://schemas.microsoft.com/office/drawing/2014/main" val="398124889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4023150867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2561785840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2588728935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3307422286"/>
                        </a:ext>
                      </a:extLst>
                    </a:gridCol>
                  </a:tblGrid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Node No.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x-</a:t>
                          </a:r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neighbour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y-</a:t>
                          </a:r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neighbour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641852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Δx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5, 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8020448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9459748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3Δx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7, 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5409303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5134764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2Δx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5, 7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10, 2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5226580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7326688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Δx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13, 5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635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9A3B666-DF5F-214D-BBD1-5A28D3E1E8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58221" y="3577407"/>
              <a:ext cx="7984555" cy="29349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6911">
                      <a:extLst>
                        <a:ext uri="{9D8B030D-6E8A-4147-A177-3AD203B41FA5}">
                          <a16:colId xmlns:a16="http://schemas.microsoft.com/office/drawing/2014/main" val="398124889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4023150867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2561785840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2588728935"/>
                        </a:ext>
                      </a:extLst>
                    </a:gridCol>
                    <a:gridCol w="1596911">
                      <a:extLst>
                        <a:ext uri="{9D8B030D-6E8A-4147-A177-3AD203B41FA5}">
                          <a16:colId xmlns:a16="http://schemas.microsoft.com/office/drawing/2014/main" val="3307422286"/>
                        </a:ext>
                      </a:extLst>
                    </a:gridCol>
                  </a:tblGrid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Node No.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x-</a:t>
                          </a:r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neighbour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y-</a:t>
                          </a:r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neighbour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7641852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Δx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5, 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8020448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6897" r="-400794" b="-5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6897" r="-300794" b="-5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6897" r="-200794" b="-5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206897" r="-100794" b="-5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206897" r="-794" b="-5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9459748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3Δx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2, 4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7, 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5409303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06897" r="-400794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6897" r="-300794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6897" r="-200794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406897" r="-100794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406897" r="-794" b="-3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5134764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2Δx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5, 7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10, 2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5226580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606897" r="-400794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606897" r="-300794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606897" r="-200794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606897" r="-100794" b="-1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606897" r="-794" b="-1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27326688"/>
                      </a:ext>
                    </a:extLst>
                  </a:tr>
                  <a:tr h="3668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Δx</a:t>
                          </a:r>
                          <a:endParaRPr lang="en-US" b="0" i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2Δy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𝜙 = </a:t>
                          </a:r>
                          <a:r>
                            <a:rPr lang="en-US" b="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</a:t>
                          </a: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13, 5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635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A20D6E0-8E42-4743-A72E-668DE47B1A45}"/>
              </a:ext>
            </a:extLst>
          </p:cNvPr>
          <p:cNvSpPr txBox="1"/>
          <p:nvPr/>
        </p:nvSpPr>
        <p:spPr>
          <a:xfrm>
            <a:off x="807513" y="1579519"/>
            <a:ext cx="3222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Assuming the origin at D</a:t>
            </a:r>
          </a:p>
        </p:txBody>
      </p:sp>
    </p:spTree>
    <p:extLst>
      <p:ext uri="{BB962C8B-B14F-4D97-AF65-F5344CB8AC3E}">
        <p14:creationId xmlns:p14="http://schemas.microsoft.com/office/powerpoint/2010/main" val="22660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93" y="237794"/>
            <a:ext cx="8093900" cy="7323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Laplace Equation: 1</a:t>
            </a:r>
            <a:r>
              <a:rPr lang="en-US" baseline="30000" dirty="0">
                <a:solidFill>
                  <a:srgbClr val="0000FF"/>
                </a:solidFill>
              </a:rPr>
              <a:t>st</a:t>
            </a:r>
            <a:r>
              <a:rPr lang="en-US" dirty="0">
                <a:solidFill>
                  <a:srgbClr val="0000FF"/>
                </a:solidFill>
              </a:rPr>
              <a:t> and 2</a:t>
            </a:r>
            <a:r>
              <a:rPr lang="en-US" baseline="30000" dirty="0">
                <a:solidFill>
                  <a:srgbClr val="0000FF"/>
                </a:solidFill>
              </a:rPr>
              <a:t>nd</a:t>
            </a:r>
            <a:r>
              <a:rPr lang="en-US" dirty="0">
                <a:solidFill>
                  <a:srgbClr val="0000FF"/>
                </a:solidFill>
              </a:rPr>
              <a:t> Type BC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3A422-A982-4722-9711-77D1DC25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22" y="970157"/>
            <a:ext cx="8664498" cy="56982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84D15-6743-0E43-8916-17C0E87D3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77143"/>
            <a:ext cx="2336955" cy="11524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CFBDD-4620-784B-A96F-5426836BA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153" y="1365916"/>
            <a:ext cx="2937704" cy="5779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A373437-3C45-9B4F-9C7D-4674AF20371B}"/>
                  </a:ext>
                </a:extLst>
              </p:cNvPr>
              <p:cNvSpPr txBox="1"/>
              <p:nvPr/>
            </p:nvSpPr>
            <p:spPr>
              <a:xfrm>
                <a:off x="408012" y="4423611"/>
                <a:ext cx="1139992" cy="691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A373437-3C45-9B4F-9C7D-4674AF203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12" y="4423611"/>
                <a:ext cx="1139992" cy="691408"/>
              </a:xfrm>
              <a:prstGeom prst="rect">
                <a:avLst/>
              </a:prstGeom>
              <a:blipFill>
                <a:blip r:embed="rId4"/>
                <a:stretch>
                  <a:fillRect l="-5495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52074B2-0AC1-C149-B94E-406471FF4E53}"/>
                  </a:ext>
                </a:extLst>
              </p:cNvPr>
              <p:cNvSpPr txBox="1"/>
              <p:nvPr/>
            </p:nvSpPr>
            <p:spPr>
              <a:xfrm>
                <a:off x="1994657" y="4446289"/>
                <a:ext cx="1153008" cy="701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52074B2-0AC1-C149-B94E-406471FF4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657" y="4446289"/>
                <a:ext cx="1153008" cy="701474"/>
              </a:xfrm>
              <a:prstGeom prst="rect">
                <a:avLst/>
              </a:prstGeom>
              <a:blipFill>
                <a:blip r:embed="rId5"/>
                <a:stretch>
                  <a:fillRect l="-4348" t="-1786" r="-108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BB073A8-B7C1-CE4B-908B-75E8F4B1A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37" y="2394623"/>
            <a:ext cx="2498645" cy="86236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BBB0E3D-AC7F-5D4E-8FDD-03E4395AAD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926" y="3499205"/>
            <a:ext cx="2609750" cy="782925"/>
          </a:xfrm>
          <a:prstGeom prst="rect">
            <a:avLst/>
          </a:prstGeom>
        </p:spPr>
      </p:pic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71570E1-DAC4-954B-AC2B-F9B600F8E61F}"/>
              </a:ext>
            </a:extLst>
          </p:cNvPr>
          <p:cNvGrpSpPr/>
          <p:nvPr/>
        </p:nvGrpSpPr>
        <p:grpSpPr>
          <a:xfrm>
            <a:off x="3329241" y="2229614"/>
            <a:ext cx="5700545" cy="4557377"/>
            <a:chOff x="3329241" y="2229614"/>
            <a:chExt cx="5700545" cy="455737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C199A3A-7C66-A549-83F8-743B888E04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29241" y="2229614"/>
              <a:ext cx="5627196" cy="4438815"/>
              <a:chOff x="2586" y="4024"/>
              <a:chExt cx="6151" cy="4852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5B15867-32AD-FE44-B42F-9D71081DC12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586" y="4024"/>
                <a:ext cx="6151" cy="4852"/>
                <a:chOff x="2586" y="4024"/>
                <a:chExt cx="6151" cy="4852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CC02E7A0-BF2A-BE4C-8459-979ABB7C37C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586" y="4024"/>
                  <a:ext cx="6151" cy="4852"/>
                  <a:chOff x="2586" y="4024"/>
                  <a:chExt cx="6151" cy="4852"/>
                </a:xfrm>
              </p:grpSpPr>
              <p:grpSp>
                <p:nvGrpSpPr>
                  <p:cNvPr id="85" name="Group 84">
                    <a:extLst>
                      <a:ext uri="{FF2B5EF4-FFF2-40B4-BE49-F238E27FC236}">
                        <a16:creationId xmlns:a16="http://schemas.microsoft.com/office/drawing/2014/main" id="{C22B6DD4-D4D7-1F46-8761-7A542D0E131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86" y="4024"/>
                    <a:ext cx="6151" cy="4852"/>
                    <a:chOff x="2586" y="4024"/>
                    <a:chExt cx="6151" cy="4852"/>
                  </a:xfrm>
                </p:grpSpPr>
                <p:grpSp>
                  <p:nvGrpSpPr>
                    <p:cNvPr id="102" name="Group 101">
                      <a:extLst>
                        <a:ext uri="{FF2B5EF4-FFF2-40B4-BE49-F238E27FC236}">
                          <a16:creationId xmlns:a16="http://schemas.microsoft.com/office/drawing/2014/main" id="{0A1862A6-670E-A14C-AC50-A4EAEEDFB51D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3638" y="4453"/>
                      <a:ext cx="3961" cy="3599"/>
                      <a:chOff x="4041" y="10264"/>
                      <a:chExt cx="3960" cy="3600"/>
                    </a:xfrm>
                  </p:grpSpPr>
                  <p:sp>
                    <p:nvSpPr>
                      <p:cNvPr id="127" name="Rectangle 126">
                        <a:extLst>
                          <a:ext uri="{FF2B5EF4-FFF2-40B4-BE49-F238E27FC236}">
                            <a16:creationId xmlns:a16="http://schemas.microsoft.com/office/drawing/2014/main" id="{FC3437BE-886D-0844-8EB0-D1819D102D9F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4041" y="10264"/>
                        <a:ext cx="3960" cy="3600"/>
                      </a:xfrm>
                      <a:prstGeom prst="rect">
                        <a:avLst/>
                      </a:prstGeom>
                      <a:solidFill>
                        <a:srgbClr val="FFFFFF">
                          <a:alpha val="50000"/>
                        </a:srgbClr>
                      </a:solidFill>
                      <a:ln w="254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cxnSp>
                    <p:nvCxnSpPr>
                      <p:cNvPr id="128" name="Line 106">
                        <a:extLst>
                          <a:ext uri="{FF2B5EF4-FFF2-40B4-BE49-F238E27FC236}">
                            <a16:creationId xmlns:a16="http://schemas.microsoft.com/office/drawing/2014/main" id="{3DF3BF33-D1DA-BE4E-944E-B41F93E8F125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4041" y="10981"/>
                        <a:ext cx="396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29" name="Line 107">
                        <a:extLst>
                          <a:ext uri="{FF2B5EF4-FFF2-40B4-BE49-F238E27FC236}">
                            <a16:creationId xmlns:a16="http://schemas.microsoft.com/office/drawing/2014/main" id="{30FC5D44-73A8-2342-9E27-4F7CB5460E52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4041" y="11701"/>
                        <a:ext cx="396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30" name="Line 108">
                        <a:extLst>
                          <a:ext uri="{FF2B5EF4-FFF2-40B4-BE49-F238E27FC236}">
                            <a16:creationId xmlns:a16="http://schemas.microsoft.com/office/drawing/2014/main" id="{EE605BB1-D1B5-6A49-A642-CA7083469EF3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4041" y="12424"/>
                        <a:ext cx="396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31" name="Line 109">
                        <a:extLst>
                          <a:ext uri="{FF2B5EF4-FFF2-40B4-BE49-F238E27FC236}">
                            <a16:creationId xmlns:a16="http://schemas.microsoft.com/office/drawing/2014/main" id="{0C7FC813-4F13-534F-99DB-43C0FC548685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4041" y="13144"/>
                        <a:ext cx="396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32" name="Line 110">
                        <a:extLst>
                          <a:ext uri="{FF2B5EF4-FFF2-40B4-BE49-F238E27FC236}">
                            <a16:creationId xmlns:a16="http://schemas.microsoft.com/office/drawing/2014/main" id="{F35C9739-2D9D-014C-B3D2-537C88F493FB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5595" y="10264"/>
                        <a:ext cx="0" cy="360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33" name="Line 111">
                        <a:extLst>
                          <a:ext uri="{FF2B5EF4-FFF2-40B4-BE49-F238E27FC236}">
                            <a16:creationId xmlns:a16="http://schemas.microsoft.com/office/drawing/2014/main" id="{6E2F6374-8918-5A49-A795-ACE4B685DE45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6388" y="10264"/>
                        <a:ext cx="0" cy="360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34" name="Line 112">
                        <a:extLst>
                          <a:ext uri="{FF2B5EF4-FFF2-40B4-BE49-F238E27FC236}">
                            <a16:creationId xmlns:a16="http://schemas.microsoft.com/office/drawing/2014/main" id="{CA0CCC78-CF06-E44D-BC12-B82759B4A387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7178" y="10264"/>
                        <a:ext cx="0" cy="360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35" name="Line 113">
                        <a:extLst>
                          <a:ext uri="{FF2B5EF4-FFF2-40B4-BE49-F238E27FC236}">
                            <a16:creationId xmlns:a16="http://schemas.microsoft.com/office/drawing/2014/main" id="{A8AB9832-2344-E14C-A268-DA8DD62294A5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4820" y="10264"/>
                        <a:ext cx="0" cy="360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103" name="Text Box 114">
                      <a:extLst>
                        <a:ext uri="{FF2B5EF4-FFF2-40B4-BE49-F238E27FC236}">
                          <a16:creationId xmlns:a16="http://schemas.microsoft.com/office/drawing/2014/main" id="{831F63D9-91A7-EA43-9214-B035A1D8AEDD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107" y="4024"/>
                      <a:ext cx="901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i="1">
                          <a:effectLst/>
                          <a:latin typeface="Symbol" pitchFamily="2" charset="2"/>
                          <a:ea typeface="Times New Roman" panose="02020603050405020304" pitchFamily="18" charset="0"/>
                        </a:rPr>
                        <a:t>f</a:t>
                      </a: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= </a:t>
                      </a:r>
                      <a:r>
                        <a:rPr lang="en-US" sz="1400" b="1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04" name="Text Box 115">
                      <a:extLst>
                        <a:ext uri="{FF2B5EF4-FFF2-40B4-BE49-F238E27FC236}">
                          <a16:creationId xmlns:a16="http://schemas.microsoft.com/office/drawing/2014/main" id="{D4258F12-7777-FD44-A6C7-D1CD2F821B5B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3306" y="4083"/>
                      <a:ext cx="361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05" name="Text Box 116">
                      <a:extLst>
                        <a:ext uri="{FF2B5EF4-FFF2-40B4-BE49-F238E27FC236}">
                          <a16:creationId xmlns:a16="http://schemas.microsoft.com/office/drawing/2014/main" id="{1D6B03BD-7684-774E-BBD0-57B563215E34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3306" y="8042"/>
                      <a:ext cx="361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06" name="Text Box 117">
                      <a:extLst>
                        <a:ext uri="{FF2B5EF4-FFF2-40B4-BE49-F238E27FC236}">
                          <a16:creationId xmlns:a16="http://schemas.microsoft.com/office/drawing/2014/main" id="{2581A235-7EB6-DE48-A64F-B8106BE598E3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7628" y="8042"/>
                      <a:ext cx="361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07" name="Text Box 118">
                      <a:extLst>
                        <a:ext uri="{FF2B5EF4-FFF2-40B4-BE49-F238E27FC236}">
                          <a16:creationId xmlns:a16="http://schemas.microsoft.com/office/drawing/2014/main" id="{E23B7066-7B69-F349-B828-21E2F63AF443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7628" y="4083"/>
                      <a:ext cx="361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08" name="Text Box 119">
                      <a:extLst>
                        <a:ext uri="{FF2B5EF4-FFF2-40B4-BE49-F238E27FC236}">
                          <a16:creationId xmlns:a16="http://schemas.microsoft.com/office/drawing/2014/main" id="{0A92A4F3-90A1-224C-BA15-38C532F8CE55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8001" y="5900"/>
                      <a:ext cx="736" cy="61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09" name="Text Box 120">
                      <a:extLst>
                        <a:ext uri="{FF2B5EF4-FFF2-40B4-BE49-F238E27FC236}">
                          <a16:creationId xmlns:a16="http://schemas.microsoft.com/office/drawing/2014/main" id="{EB25BEE6-323E-7D40-954D-8DABB200F088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2586" y="5883"/>
                      <a:ext cx="90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i="1">
                          <a:effectLst/>
                          <a:latin typeface="Symbol" pitchFamily="2" charset="2"/>
                          <a:ea typeface="Times New Roman" panose="02020603050405020304" pitchFamily="18" charset="0"/>
                        </a:rPr>
                        <a:t>f</a:t>
                      </a: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= </a:t>
                      </a:r>
                      <a:r>
                        <a:rPr lang="en-US" sz="1400" b="1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10" name="Text Box 121">
                      <a:extLst>
                        <a:ext uri="{FF2B5EF4-FFF2-40B4-BE49-F238E27FC236}">
                          <a16:creationId xmlns:a16="http://schemas.microsoft.com/office/drawing/2014/main" id="{D268C27C-9377-5044-8E39-69EB8F48CC99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107" y="8222"/>
                      <a:ext cx="736" cy="6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11" name="Oval 110">
                      <a:extLst>
                        <a:ext uri="{FF2B5EF4-FFF2-40B4-BE49-F238E27FC236}">
                          <a16:creationId xmlns:a16="http://schemas.microsoft.com/office/drawing/2014/main" id="{DAB7C229-129C-4442-AABB-6F867153773B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4398" y="5152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2" name="Oval 111">
                      <a:extLst>
                        <a:ext uri="{FF2B5EF4-FFF2-40B4-BE49-F238E27FC236}">
                          <a16:creationId xmlns:a16="http://schemas.microsoft.com/office/drawing/2014/main" id="{2DC92625-BB64-2D46-859E-FA8D3AFECFE4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162" y="5152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3" name="Oval 112">
                      <a:extLst>
                        <a:ext uri="{FF2B5EF4-FFF2-40B4-BE49-F238E27FC236}">
                          <a16:creationId xmlns:a16="http://schemas.microsoft.com/office/drawing/2014/main" id="{54AA877E-C6EE-4842-A70B-3063256E3FE8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964" y="5145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" name="Oval 113">
                      <a:extLst>
                        <a:ext uri="{FF2B5EF4-FFF2-40B4-BE49-F238E27FC236}">
                          <a16:creationId xmlns:a16="http://schemas.microsoft.com/office/drawing/2014/main" id="{89F0DE9C-FEE1-AB44-94AD-E32E144F6282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754" y="5152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" name="Oval 114">
                      <a:extLst>
                        <a:ext uri="{FF2B5EF4-FFF2-40B4-BE49-F238E27FC236}">
                          <a16:creationId xmlns:a16="http://schemas.microsoft.com/office/drawing/2014/main" id="{0ED226E0-5A86-2D4C-BA67-2DC1347D376E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4398" y="5872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6" name="Oval 115">
                      <a:extLst>
                        <a:ext uri="{FF2B5EF4-FFF2-40B4-BE49-F238E27FC236}">
                          <a16:creationId xmlns:a16="http://schemas.microsoft.com/office/drawing/2014/main" id="{D791A668-30AF-2A45-B432-3E28470C1D67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162" y="5872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7" name="Oval 116">
                      <a:extLst>
                        <a:ext uri="{FF2B5EF4-FFF2-40B4-BE49-F238E27FC236}">
                          <a16:creationId xmlns:a16="http://schemas.microsoft.com/office/drawing/2014/main" id="{4D94A5DD-359D-7240-BAB5-A0AD490E4E9F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964" y="5876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" name="Oval 117">
                      <a:extLst>
                        <a:ext uri="{FF2B5EF4-FFF2-40B4-BE49-F238E27FC236}">
                          <a16:creationId xmlns:a16="http://schemas.microsoft.com/office/drawing/2014/main" id="{46159C2A-43CA-2445-BF0F-3A0F0C0F367D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761" y="5876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" name="Oval 118">
                      <a:extLst>
                        <a:ext uri="{FF2B5EF4-FFF2-40B4-BE49-F238E27FC236}">
                          <a16:creationId xmlns:a16="http://schemas.microsoft.com/office/drawing/2014/main" id="{C1AC92FC-995D-7B42-AE11-4BFD0DC2D0FC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4398" y="659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" name="Oval 119">
                      <a:extLst>
                        <a:ext uri="{FF2B5EF4-FFF2-40B4-BE49-F238E27FC236}">
                          <a16:creationId xmlns:a16="http://schemas.microsoft.com/office/drawing/2014/main" id="{2117B526-FAF0-A141-ACBE-ED38ED9E3AD0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162" y="6595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1" name="Oval 120">
                      <a:extLst>
                        <a:ext uri="{FF2B5EF4-FFF2-40B4-BE49-F238E27FC236}">
                          <a16:creationId xmlns:a16="http://schemas.microsoft.com/office/drawing/2014/main" id="{42254D9E-43F4-CC43-A7F4-08061AE1755C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971" y="659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2" name="Oval 121">
                      <a:extLst>
                        <a:ext uri="{FF2B5EF4-FFF2-40B4-BE49-F238E27FC236}">
                          <a16:creationId xmlns:a16="http://schemas.microsoft.com/office/drawing/2014/main" id="{9663F5D7-661B-BC40-BBC0-864FA2378F95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761" y="659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" name="Oval 122">
                      <a:extLst>
                        <a:ext uri="{FF2B5EF4-FFF2-40B4-BE49-F238E27FC236}">
                          <a16:creationId xmlns:a16="http://schemas.microsoft.com/office/drawing/2014/main" id="{9861E24A-F9CC-E24F-8EA7-6CDE9910718B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4398" y="731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B3D95BCF-8F3D-DD47-86C9-75E0FC8BFEA6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162" y="731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E9618FE8-4B0F-9442-91BA-2140B6D2B404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964" y="731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6" name="Oval 125">
                      <a:extLst>
                        <a:ext uri="{FF2B5EF4-FFF2-40B4-BE49-F238E27FC236}">
                          <a16:creationId xmlns:a16="http://schemas.microsoft.com/office/drawing/2014/main" id="{180E3BD8-5818-914E-9373-CD19FA3BAC21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761" y="731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86" name="Text Box 138">
                    <a:extLst>
                      <a:ext uri="{FF2B5EF4-FFF2-40B4-BE49-F238E27FC236}">
                        <a16:creationId xmlns:a16="http://schemas.microsoft.com/office/drawing/2014/main" id="{D710523A-2D3E-B04F-8E08-F387FC8C41F9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468" y="4899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7" name="Text Box 139">
                    <a:extLst>
                      <a:ext uri="{FF2B5EF4-FFF2-40B4-BE49-F238E27FC236}">
                        <a16:creationId xmlns:a16="http://schemas.microsoft.com/office/drawing/2014/main" id="{5ADBB85A-EB3A-7A43-9B3F-7DA1D2D90768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5243" y="4906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2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8" name="Text Box 140">
                    <a:extLst>
                      <a:ext uri="{FF2B5EF4-FFF2-40B4-BE49-F238E27FC236}">
                        <a16:creationId xmlns:a16="http://schemas.microsoft.com/office/drawing/2014/main" id="{11197AC2-3B3A-3B4B-8E90-F555119F6725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045" y="4895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3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9" name="Text Box 141">
                    <a:extLst>
                      <a:ext uri="{FF2B5EF4-FFF2-40B4-BE49-F238E27FC236}">
                        <a16:creationId xmlns:a16="http://schemas.microsoft.com/office/drawing/2014/main" id="{17DA184C-89C5-F646-A86B-1CC40F34DDE3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809" y="4910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4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0" name="Text Box 142">
                    <a:extLst>
                      <a:ext uri="{FF2B5EF4-FFF2-40B4-BE49-F238E27FC236}">
                        <a16:creationId xmlns:a16="http://schemas.microsoft.com/office/drawing/2014/main" id="{3E931C03-43CB-C746-82BC-AAEA68C8D861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468" y="5630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6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1" name="Text Box 143">
                    <a:extLst>
                      <a:ext uri="{FF2B5EF4-FFF2-40B4-BE49-F238E27FC236}">
                        <a16:creationId xmlns:a16="http://schemas.microsoft.com/office/drawing/2014/main" id="{01852E6D-1CAD-AF49-8C17-1A047DB7A7A3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5243" y="564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7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" name="Text Box 144">
                    <a:extLst>
                      <a:ext uri="{FF2B5EF4-FFF2-40B4-BE49-F238E27FC236}">
                        <a16:creationId xmlns:a16="http://schemas.microsoft.com/office/drawing/2014/main" id="{A821B03F-1507-EE48-94C6-13D6FA116EEF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056" y="564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8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3" name="Text Box 145">
                    <a:extLst>
                      <a:ext uri="{FF2B5EF4-FFF2-40B4-BE49-F238E27FC236}">
                        <a16:creationId xmlns:a16="http://schemas.microsoft.com/office/drawing/2014/main" id="{2BBAC59A-D225-1445-94F5-1292329C10C8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831" y="564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9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4" name="Text Box 146">
                    <a:extLst>
                      <a:ext uri="{FF2B5EF4-FFF2-40B4-BE49-F238E27FC236}">
                        <a16:creationId xmlns:a16="http://schemas.microsoft.com/office/drawing/2014/main" id="{EE6A80D1-853F-D743-BF05-A7698300FA8E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479" y="637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11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5" name="Text Box 147">
                    <a:extLst>
                      <a:ext uri="{FF2B5EF4-FFF2-40B4-BE49-F238E27FC236}">
                        <a16:creationId xmlns:a16="http://schemas.microsoft.com/office/drawing/2014/main" id="{45691793-3626-1746-BD5F-3C49CD30076B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5236" y="637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12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6" name="Text Box 148">
                    <a:extLst>
                      <a:ext uri="{FF2B5EF4-FFF2-40B4-BE49-F238E27FC236}">
                        <a16:creationId xmlns:a16="http://schemas.microsoft.com/office/drawing/2014/main" id="{5E5EB3E5-AE95-3F41-99E4-49F6C777F1FA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034" y="6360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13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7" name="Text Box 149">
                    <a:extLst>
                      <a:ext uri="{FF2B5EF4-FFF2-40B4-BE49-F238E27FC236}">
                        <a16:creationId xmlns:a16="http://schemas.microsoft.com/office/drawing/2014/main" id="{D9B1373D-1100-2844-9E99-57AA4D3F6BBC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820" y="637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14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8" name="Text Box 150">
                    <a:extLst>
                      <a:ext uri="{FF2B5EF4-FFF2-40B4-BE49-F238E27FC236}">
                        <a16:creationId xmlns:a16="http://schemas.microsoft.com/office/drawing/2014/main" id="{F7517074-3AB6-2C45-9FFC-CEC14B90A37F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457" y="7080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16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9" name="Text Box 151">
                    <a:extLst>
                      <a:ext uri="{FF2B5EF4-FFF2-40B4-BE49-F238E27FC236}">
                        <a16:creationId xmlns:a16="http://schemas.microsoft.com/office/drawing/2014/main" id="{930D91D4-F41D-5747-A588-934D926B904F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5210" y="7080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17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0" name="Text Box 152">
                    <a:extLst>
                      <a:ext uri="{FF2B5EF4-FFF2-40B4-BE49-F238E27FC236}">
                        <a16:creationId xmlns:a16="http://schemas.microsoft.com/office/drawing/2014/main" id="{C5D3C003-4466-7B4D-BDF9-E88A708D511C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012" y="709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18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1" name="Text Box 153">
                    <a:extLst>
                      <a:ext uri="{FF2B5EF4-FFF2-40B4-BE49-F238E27FC236}">
                        <a16:creationId xmlns:a16="http://schemas.microsoft.com/office/drawing/2014/main" id="{1E97566B-AFC0-C644-B680-07367522BD8F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798" y="7080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19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81" name="Line 154">
                  <a:extLst>
                    <a:ext uri="{FF2B5EF4-FFF2-40B4-BE49-F238E27FC236}">
                      <a16:creationId xmlns:a16="http://schemas.microsoft.com/office/drawing/2014/main" id="{7560ED48-7DE6-4941-ADC0-DAE0E8207ABF}"/>
                    </a:ext>
                  </a:extLst>
                </p:cNvPr>
                <p:cNvCxnSpPr>
                  <a:cxnSpLocks noChangeAspect="1" noEditPoints="1" noChangeArrowheads="1" noChangeShapeType="1"/>
                </p:cNvCxnSpPr>
                <p:nvPr/>
              </p:nvCxnSpPr>
              <p:spPr bwMode="auto">
                <a:xfrm>
                  <a:off x="3626" y="5665"/>
                  <a:ext cx="794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 type="triangl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82" name="Text Box 155">
                  <a:extLst>
                    <a:ext uri="{FF2B5EF4-FFF2-40B4-BE49-F238E27FC236}">
                      <a16:creationId xmlns:a16="http://schemas.microsoft.com/office/drawing/2014/main" id="{E6AF0997-9961-9846-86F5-AC8254645C7A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3887" y="5397"/>
                  <a:ext cx="360" cy="3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200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D</a:t>
                  </a:r>
                  <a:r>
                    <a:rPr lang="en-US" sz="1200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x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83" name="Text Box 156">
                  <a:extLst>
                    <a:ext uri="{FF2B5EF4-FFF2-40B4-BE49-F238E27FC236}">
                      <a16:creationId xmlns:a16="http://schemas.microsoft.com/office/drawing/2014/main" id="{40F8D420-1159-FB4B-B22A-C69382B09B7A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037" y="7524"/>
                  <a:ext cx="360" cy="3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200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D</a:t>
                  </a:r>
                  <a:r>
                    <a:rPr lang="en-US" sz="1200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y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84" name="Line 157">
                  <a:extLst>
                    <a:ext uri="{FF2B5EF4-FFF2-40B4-BE49-F238E27FC236}">
                      <a16:creationId xmlns:a16="http://schemas.microsoft.com/office/drawing/2014/main" id="{6358D6E3-B2DD-AF41-A89E-84A7162F874C}"/>
                    </a:ext>
                  </a:extLst>
                </p:cNvPr>
                <p:cNvCxnSpPr>
                  <a:cxnSpLocks noChangeAspect="1" noEditPoints="1" noChangeArrowheads="1" noChangeShapeType="1"/>
                </p:cNvCxnSpPr>
                <p:nvPr/>
              </p:nvCxnSpPr>
              <p:spPr bwMode="auto">
                <a:xfrm>
                  <a:off x="4310" y="7322"/>
                  <a:ext cx="0" cy="72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 type="triangl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71" name="Text Box 160">
                <a:extLst>
                  <a:ext uri="{FF2B5EF4-FFF2-40B4-BE49-F238E27FC236}">
                    <a16:creationId xmlns:a16="http://schemas.microsoft.com/office/drawing/2014/main" id="{2DFDCE4E-3FBB-AD47-9C6D-BFC74C73BBD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674" y="493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72" name="Text Box 161">
                <a:extLst>
                  <a:ext uri="{FF2B5EF4-FFF2-40B4-BE49-F238E27FC236}">
                    <a16:creationId xmlns:a16="http://schemas.microsoft.com/office/drawing/2014/main" id="{A0BF3F59-2835-3C4E-879E-ACB231FE20ED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641" y="565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10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73" name="Text Box 162">
                <a:extLst>
                  <a:ext uri="{FF2B5EF4-FFF2-40B4-BE49-F238E27FC236}">
                    <a16:creationId xmlns:a16="http://schemas.microsoft.com/office/drawing/2014/main" id="{8DA5E2E1-4783-B241-914A-6F0C6A73226A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663" y="6355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15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74" name="Text Box 163">
                <a:extLst>
                  <a:ext uri="{FF2B5EF4-FFF2-40B4-BE49-F238E27FC236}">
                    <a16:creationId xmlns:a16="http://schemas.microsoft.com/office/drawing/2014/main" id="{66D0F815-1076-4540-B83E-4B7DA2544F3A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663" y="7097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20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75" name="Text Box 164">
                <a:extLst>
                  <a:ext uri="{FF2B5EF4-FFF2-40B4-BE49-F238E27FC236}">
                    <a16:creationId xmlns:a16="http://schemas.microsoft.com/office/drawing/2014/main" id="{2B292A34-E5F2-CC4A-9511-E52F2771B21D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467" y="7788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21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76" name="Text Box 165">
                <a:extLst>
                  <a:ext uri="{FF2B5EF4-FFF2-40B4-BE49-F238E27FC236}">
                    <a16:creationId xmlns:a16="http://schemas.microsoft.com/office/drawing/2014/main" id="{32A67691-DBA4-C547-8B07-68194078AEA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257" y="7795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22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77" name="Text Box 166">
                <a:extLst>
                  <a:ext uri="{FF2B5EF4-FFF2-40B4-BE49-F238E27FC236}">
                    <a16:creationId xmlns:a16="http://schemas.microsoft.com/office/drawing/2014/main" id="{F9C718A0-9BAE-7F41-9B6C-93D8915B6AE5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032" y="7799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23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78" name="Text Box 168">
                <a:extLst>
                  <a:ext uri="{FF2B5EF4-FFF2-40B4-BE49-F238E27FC236}">
                    <a16:creationId xmlns:a16="http://schemas.microsoft.com/office/drawing/2014/main" id="{E5A72B4A-1035-CD43-B0FF-DF1C8061E5DE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844" y="7799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24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79" name="Text Box 169">
                <a:extLst>
                  <a:ext uri="{FF2B5EF4-FFF2-40B4-BE49-F238E27FC236}">
                    <a16:creationId xmlns:a16="http://schemas.microsoft.com/office/drawing/2014/main" id="{286D56A9-05F9-D949-AFFE-54B30316C6D4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663" y="7817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25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6D59008D-6A94-8740-AC1E-EB5BE66B0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29787" y="5995618"/>
              <a:ext cx="836595" cy="791373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8E10EB38-C50E-154F-A787-59B1C0BFB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57271" y="3653971"/>
              <a:ext cx="772515" cy="708139"/>
            </a:xfrm>
            <a:prstGeom prst="rect">
              <a:avLst/>
            </a:prstGeom>
          </p:spPr>
        </p:pic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EDD4034D-2ECE-BC42-AEB7-7AEAA92FA8E9}"/>
              </a:ext>
            </a:extLst>
          </p:cNvPr>
          <p:cNvSpPr txBox="1"/>
          <p:nvPr/>
        </p:nvSpPr>
        <p:spPr>
          <a:xfrm>
            <a:off x="428927" y="5353590"/>
            <a:ext cx="2805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unknowns increased from 16 to 25</a:t>
            </a:r>
          </a:p>
        </p:txBody>
      </p:sp>
    </p:spTree>
    <p:extLst>
      <p:ext uri="{BB962C8B-B14F-4D97-AF65-F5344CB8AC3E}">
        <p14:creationId xmlns:p14="http://schemas.microsoft.com/office/powerpoint/2010/main" val="425905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14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03D9E-6F8E-1649-880F-1945DFCC1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35126" cy="6942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Neumann and Robin BC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36E34-81E3-214E-9155-1F687DAC1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562" y="1190004"/>
            <a:ext cx="8242145" cy="531115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Three Options for implementation:</a:t>
            </a:r>
          </a:p>
          <a:p>
            <a:pPr marL="801688" lvl="1" indent="-344488">
              <a:buFont typeface="Wingdings" pitchFamily="2" charset="2"/>
              <a:buChar char="ü"/>
            </a:pPr>
            <a:r>
              <a:rPr lang="en-US" dirty="0">
                <a:solidFill>
                  <a:srgbClr val="C00000"/>
                </a:solidFill>
              </a:rPr>
              <a:t>Backward Difference approximation with increased size of the matrix</a:t>
            </a:r>
          </a:p>
          <a:p>
            <a:pPr marL="1258888" lvl="2" indent="-344488">
              <a:buFont typeface="Wingdings" pitchFamily="2" charset="2"/>
              <a:buChar char="ü"/>
            </a:pPr>
            <a:r>
              <a:rPr lang="en-US" dirty="0"/>
              <a:t>asymmetric backward difference approximation</a:t>
            </a:r>
          </a:p>
          <a:p>
            <a:pPr marL="1258888" lvl="2" indent="-344488">
              <a:buFont typeface="Wingdings" pitchFamily="2" charset="2"/>
              <a:buChar char="ü"/>
            </a:pPr>
            <a:r>
              <a:rPr lang="en-US" dirty="0"/>
              <a:t>size of the matrix is increased</a:t>
            </a:r>
          </a:p>
          <a:p>
            <a:pPr marL="1258888" lvl="2" indent="-344488">
              <a:buFont typeface="Wingdings" pitchFamily="2" charset="2"/>
              <a:buChar char="ü"/>
            </a:pPr>
            <a:r>
              <a:rPr lang="en-US" dirty="0"/>
              <a:t>solution at the boundary nodes are obtained together</a:t>
            </a:r>
          </a:p>
          <a:p>
            <a:pPr marL="801688" lvl="1" indent="-344488">
              <a:buFont typeface="Wingdings" pitchFamily="2" charset="2"/>
              <a:buChar char="ü"/>
            </a:pPr>
            <a:r>
              <a:rPr lang="en-US" dirty="0">
                <a:solidFill>
                  <a:srgbClr val="C00000"/>
                </a:solidFill>
              </a:rPr>
              <a:t>Ghost Node</a:t>
            </a:r>
          </a:p>
          <a:p>
            <a:pPr marL="1258888" lvl="2" indent="-344488">
              <a:buFont typeface="Wingdings" pitchFamily="2" charset="2"/>
              <a:buChar char="ü"/>
            </a:pPr>
            <a:r>
              <a:rPr lang="en-US" dirty="0"/>
              <a:t>symmetric central difference approximation</a:t>
            </a:r>
          </a:p>
          <a:p>
            <a:pPr marL="1258888" lvl="2" indent="-344488">
              <a:buFont typeface="Wingdings" pitchFamily="2" charset="2"/>
              <a:buChar char="ü"/>
            </a:pPr>
            <a:r>
              <a:rPr lang="en-US" dirty="0"/>
              <a:t>size of the matrix is increased</a:t>
            </a:r>
          </a:p>
          <a:p>
            <a:pPr marL="1258888" lvl="2" indent="-344488">
              <a:buFont typeface="Wingdings" pitchFamily="2" charset="2"/>
              <a:buChar char="ü"/>
            </a:pPr>
            <a:r>
              <a:rPr lang="en-US" dirty="0"/>
              <a:t>solution at the boundary nodes are obtained together</a:t>
            </a:r>
          </a:p>
          <a:p>
            <a:pPr marL="801688" lvl="1" indent="-344488">
              <a:buFont typeface="Wingdings" pitchFamily="2" charset="2"/>
              <a:buChar char="ü"/>
            </a:pPr>
            <a:r>
              <a:rPr lang="en-US" dirty="0">
                <a:solidFill>
                  <a:srgbClr val="C00000"/>
                </a:solidFill>
              </a:rPr>
              <a:t>Backward Difference approximation without increasing the size of the matrix</a:t>
            </a:r>
          </a:p>
          <a:p>
            <a:pPr marL="1258888" lvl="2" indent="-344488">
              <a:buFont typeface="Wingdings" pitchFamily="2" charset="2"/>
              <a:buChar char="ü"/>
            </a:pPr>
            <a:r>
              <a:rPr lang="en-US" dirty="0"/>
              <a:t>asymmetric backward difference approximation</a:t>
            </a:r>
          </a:p>
          <a:p>
            <a:pPr marL="1258888" lvl="2" indent="-344488">
              <a:buFont typeface="Wingdings" pitchFamily="2" charset="2"/>
              <a:buChar char="ü"/>
            </a:pPr>
            <a:r>
              <a:rPr lang="en-US" dirty="0"/>
              <a:t>size of the matrix remains unaltered</a:t>
            </a:r>
          </a:p>
          <a:p>
            <a:pPr marL="1258888" lvl="2" indent="-344488">
              <a:buFont typeface="Wingdings" pitchFamily="2" charset="2"/>
              <a:buChar char="ü"/>
            </a:pPr>
            <a:r>
              <a:rPr lang="en-US" dirty="0"/>
              <a:t>unknowns at the boundary nodes to be computed separately using the approximation of the BC after the solution have been computed for the interior nodes</a:t>
            </a:r>
          </a:p>
        </p:txBody>
      </p:sp>
    </p:spTree>
    <p:extLst>
      <p:ext uri="{BB962C8B-B14F-4D97-AF65-F5344CB8AC3E}">
        <p14:creationId xmlns:p14="http://schemas.microsoft.com/office/powerpoint/2010/main" val="220411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64427"/>
          </a:xfrm>
        </p:spPr>
        <p:txBody>
          <a:bodyPr/>
          <a:lstStyle/>
          <a:p>
            <a:r>
              <a:rPr lang="en-US" dirty="0"/>
              <a:t>Convergence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3A422-A982-4722-9711-77D1DC255B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0743" y="1129554"/>
                <a:ext cx="8186057" cy="5260360"/>
              </a:xfrm>
            </p:spPr>
            <p:txBody>
              <a:bodyPr>
                <a:normAutofit/>
              </a:bodyPr>
              <a:lstStyle/>
              <a:p>
                <a:pPr marL="314325" indent="-314325">
                  <a:buFont typeface="Wingdings" pitchFamily="2" charset="2"/>
                  <a:buChar char="ü"/>
                </a:pPr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Peclet Number: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𝑢𝐿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4325" indent="-314325">
                  <a:buFont typeface="Wingdings" pitchFamily="2" charset="2"/>
                  <a:buChar char="ü"/>
                </a:pPr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Grid </a:t>
                </a:r>
                <a:r>
                  <a:rPr lang="en-US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Peclet</a:t>
                </a:r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Number: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14325" indent="-314325">
                  <a:buFont typeface="Wingdings" pitchFamily="2" charset="2"/>
                  <a:buChar char="ü"/>
                </a:pPr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CFL (Courant-Friedrich-Lewy) Number: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Therefore,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∆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3A422-A982-4722-9711-77D1DC255B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0743" y="1129554"/>
                <a:ext cx="8186057" cy="5260360"/>
              </a:xfrm>
              <a:blipFill>
                <a:blip r:embed="rId2"/>
                <a:stretch>
                  <a:fillRect l="-1489" t="-19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28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25" y="327513"/>
            <a:ext cx="8360910" cy="576759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00FF"/>
                </a:solidFill>
              </a:rPr>
              <a:t>Application of Backward Difference …approach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3A422-A982-4722-9711-77D1DC25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22" y="970157"/>
            <a:ext cx="8664498" cy="56982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71570E1-DAC4-954B-AC2B-F9B600F8E61F}"/>
              </a:ext>
            </a:extLst>
          </p:cNvPr>
          <p:cNvGrpSpPr/>
          <p:nvPr/>
        </p:nvGrpSpPr>
        <p:grpSpPr>
          <a:xfrm>
            <a:off x="5117043" y="3177645"/>
            <a:ext cx="4034146" cy="3144625"/>
            <a:chOff x="3329241" y="2229614"/>
            <a:chExt cx="5700545" cy="4438815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C199A3A-7C66-A549-83F8-743B888E04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329241" y="2229614"/>
              <a:ext cx="5627196" cy="4438815"/>
              <a:chOff x="2586" y="4024"/>
              <a:chExt cx="6151" cy="4852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5B15867-32AD-FE44-B42F-9D71081DC12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586" y="4024"/>
                <a:ext cx="6151" cy="4852"/>
                <a:chOff x="2586" y="4024"/>
                <a:chExt cx="6151" cy="4852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CC02E7A0-BF2A-BE4C-8459-979ABB7C37C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586" y="4024"/>
                  <a:ext cx="6151" cy="4852"/>
                  <a:chOff x="2586" y="4024"/>
                  <a:chExt cx="6151" cy="4852"/>
                </a:xfrm>
              </p:grpSpPr>
              <p:grpSp>
                <p:nvGrpSpPr>
                  <p:cNvPr id="85" name="Group 84">
                    <a:extLst>
                      <a:ext uri="{FF2B5EF4-FFF2-40B4-BE49-F238E27FC236}">
                        <a16:creationId xmlns:a16="http://schemas.microsoft.com/office/drawing/2014/main" id="{C22B6DD4-D4D7-1F46-8761-7A542D0E131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86" y="4024"/>
                    <a:ext cx="6151" cy="4852"/>
                    <a:chOff x="2586" y="4024"/>
                    <a:chExt cx="6151" cy="4852"/>
                  </a:xfrm>
                </p:grpSpPr>
                <p:grpSp>
                  <p:nvGrpSpPr>
                    <p:cNvPr id="102" name="Group 101">
                      <a:extLst>
                        <a:ext uri="{FF2B5EF4-FFF2-40B4-BE49-F238E27FC236}">
                          <a16:creationId xmlns:a16="http://schemas.microsoft.com/office/drawing/2014/main" id="{0A1862A6-670E-A14C-AC50-A4EAEEDFB51D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3638" y="4453"/>
                      <a:ext cx="3961" cy="3599"/>
                      <a:chOff x="4041" y="10264"/>
                      <a:chExt cx="3960" cy="3600"/>
                    </a:xfrm>
                  </p:grpSpPr>
                  <p:sp>
                    <p:nvSpPr>
                      <p:cNvPr id="127" name="Rectangle 126">
                        <a:extLst>
                          <a:ext uri="{FF2B5EF4-FFF2-40B4-BE49-F238E27FC236}">
                            <a16:creationId xmlns:a16="http://schemas.microsoft.com/office/drawing/2014/main" id="{FC3437BE-886D-0844-8EB0-D1819D102D9F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4041" y="10264"/>
                        <a:ext cx="3960" cy="3600"/>
                      </a:xfrm>
                      <a:prstGeom prst="rect">
                        <a:avLst/>
                      </a:prstGeom>
                      <a:solidFill>
                        <a:srgbClr val="FFFFFF">
                          <a:alpha val="50000"/>
                        </a:srgbClr>
                      </a:solidFill>
                      <a:ln w="254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cxnSp>
                    <p:nvCxnSpPr>
                      <p:cNvPr id="128" name="Line 106">
                        <a:extLst>
                          <a:ext uri="{FF2B5EF4-FFF2-40B4-BE49-F238E27FC236}">
                            <a16:creationId xmlns:a16="http://schemas.microsoft.com/office/drawing/2014/main" id="{3DF3BF33-D1DA-BE4E-944E-B41F93E8F125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4041" y="10981"/>
                        <a:ext cx="396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29" name="Line 107">
                        <a:extLst>
                          <a:ext uri="{FF2B5EF4-FFF2-40B4-BE49-F238E27FC236}">
                            <a16:creationId xmlns:a16="http://schemas.microsoft.com/office/drawing/2014/main" id="{30FC5D44-73A8-2342-9E27-4F7CB5460E52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4041" y="11701"/>
                        <a:ext cx="396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30" name="Line 108">
                        <a:extLst>
                          <a:ext uri="{FF2B5EF4-FFF2-40B4-BE49-F238E27FC236}">
                            <a16:creationId xmlns:a16="http://schemas.microsoft.com/office/drawing/2014/main" id="{EE605BB1-D1B5-6A49-A642-CA7083469EF3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4041" y="12424"/>
                        <a:ext cx="396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31" name="Line 109">
                        <a:extLst>
                          <a:ext uri="{FF2B5EF4-FFF2-40B4-BE49-F238E27FC236}">
                            <a16:creationId xmlns:a16="http://schemas.microsoft.com/office/drawing/2014/main" id="{0C7FC813-4F13-534F-99DB-43C0FC548685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4041" y="13144"/>
                        <a:ext cx="396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32" name="Line 110">
                        <a:extLst>
                          <a:ext uri="{FF2B5EF4-FFF2-40B4-BE49-F238E27FC236}">
                            <a16:creationId xmlns:a16="http://schemas.microsoft.com/office/drawing/2014/main" id="{F35C9739-2D9D-014C-B3D2-537C88F493FB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5595" y="10264"/>
                        <a:ext cx="0" cy="360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33" name="Line 111">
                        <a:extLst>
                          <a:ext uri="{FF2B5EF4-FFF2-40B4-BE49-F238E27FC236}">
                            <a16:creationId xmlns:a16="http://schemas.microsoft.com/office/drawing/2014/main" id="{6E2F6374-8918-5A49-A795-ACE4B685DE45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6388" y="10264"/>
                        <a:ext cx="0" cy="360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34" name="Line 112">
                        <a:extLst>
                          <a:ext uri="{FF2B5EF4-FFF2-40B4-BE49-F238E27FC236}">
                            <a16:creationId xmlns:a16="http://schemas.microsoft.com/office/drawing/2014/main" id="{CA0CCC78-CF06-E44D-BC12-B82759B4A387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7178" y="10264"/>
                        <a:ext cx="0" cy="360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35" name="Line 113">
                        <a:extLst>
                          <a:ext uri="{FF2B5EF4-FFF2-40B4-BE49-F238E27FC236}">
                            <a16:creationId xmlns:a16="http://schemas.microsoft.com/office/drawing/2014/main" id="{A8AB9832-2344-E14C-A268-DA8DD62294A5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4820" y="10264"/>
                        <a:ext cx="0" cy="360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103" name="Text Box 114">
                      <a:extLst>
                        <a:ext uri="{FF2B5EF4-FFF2-40B4-BE49-F238E27FC236}">
                          <a16:creationId xmlns:a16="http://schemas.microsoft.com/office/drawing/2014/main" id="{831F63D9-91A7-EA43-9214-B035A1D8AEDD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107" y="4024"/>
                      <a:ext cx="901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i="1">
                          <a:effectLst/>
                          <a:latin typeface="Symbol" pitchFamily="2" charset="2"/>
                          <a:ea typeface="Times New Roman" panose="02020603050405020304" pitchFamily="18" charset="0"/>
                        </a:rPr>
                        <a:t>f</a:t>
                      </a: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= </a:t>
                      </a:r>
                      <a:r>
                        <a:rPr lang="en-US" sz="1400" b="1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04" name="Text Box 115">
                      <a:extLst>
                        <a:ext uri="{FF2B5EF4-FFF2-40B4-BE49-F238E27FC236}">
                          <a16:creationId xmlns:a16="http://schemas.microsoft.com/office/drawing/2014/main" id="{D4258F12-7777-FD44-A6C7-D1CD2F821B5B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3306" y="4083"/>
                      <a:ext cx="361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05" name="Text Box 116">
                      <a:extLst>
                        <a:ext uri="{FF2B5EF4-FFF2-40B4-BE49-F238E27FC236}">
                          <a16:creationId xmlns:a16="http://schemas.microsoft.com/office/drawing/2014/main" id="{1D6B03BD-7684-774E-BBD0-57B563215E34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3306" y="8042"/>
                      <a:ext cx="361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06" name="Text Box 117">
                      <a:extLst>
                        <a:ext uri="{FF2B5EF4-FFF2-40B4-BE49-F238E27FC236}">
                          <a16:creationId xmlns:a16="http://schemas.microsoft.com/office/drawing/2014/main" id="{2581A235-7EB6-DE48-A64F-B8106BE598E3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7628" y="8042"/>
                      <a:ext cx="361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07" name="Text Box 118">
                      <a:extLst>
                        <a:ext uri="{FF2B5EF4-FFF2-40B4-BE49-F238E27FC236}">
                          <a16:creationId xmlns:a16="http://schemas.microsoft.com/office/drawing/2014/main" id="{E23B7066-7B69-F349-B828-21E2F63AF443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7628" y="4083"/>
                      <a:ext cx="361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08" name="Text Box 119">
                      <a:extLst>
                        <a:ext uri="{FF2B5EF4-FFF2-40B4-BE49-F238E27FC236}">
                          <a16:creationId xmlns:a16="http://schemas.microsoft.com/office/drawing/2014/main" id="{0A92A4F3-90A1-224C-BA15-38C532F8CE55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8001" y="5900"/>
                      <a:ext cx="736" cy="61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09" name="Text Box 120">
                      <a:extLst>
                        <a:ext uri="{FF2B5EF4-FFF2-40B4-BE49-F238E27FC236}">
                          <a16:creationId xmlns:a16="http://schemas.microsoft.com/office/drawing/2014/main" id="{EB25BEE6-323E-7D40-954D-8DABB200F088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2586" y="5883"/>
                      <a:ext cx="90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i="1">
                          <a:effectLst/>
                          <a:latin typeface="Symbol" pitchFamily="2" charset="2"/>
                          <a:ea typeface="Times New Roman" panose="02020603050405020304" pitchFamily="18" charset="0"/>
                        </a:rPr>
                        <a:t>f</a:t>
                      </a: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= </a:t>
                      </a:r>
                      <a:r>
                        <a:rPr lang="en-US" sz="1400" b="1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10" name="Text Box 121">
                      <a:extLst>
                        <a:ext uri="{FF2B5EF4-FFF2-40B4-BE49-F238E27FC236}">
                          <a16:creationId xmlns:a16="http://schemas.microsoft.com/office/drawing/2014/main" id="{D268C27C-9377-5044-8E39-69EB8F48CC99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107" y="8222"/>
                      <a:ext cx="736" cy="6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11" name="Oval 110">
                      <a:extLst>
                        <a:ext uri="{FF2B5EF4-FFF2-40B4-BE49-F238E27FC236}">
                          <a16:creationId xmlns:a16="http://schemas.microsoft.com/office/drawing/2014/main" id="{DAB7C229-129C-4442-AABB-6F867153773B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4398" y="5152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2" name="Oval 111">
                      <a:extLst>
                        <a:ext uri="{FF2B5EF4-FFF2-40B4-BE49-F238E27FC236}">
                          <a16:creationId xmlns:a16="http://schemas.microsoft.com/office/drawing/2014/main" id="{2DC92625-BB64-2D46-859E-FA8D3AFECFE4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162" y="5152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3" name="Oval 112">
                      <a:extLst>
                        <a:ext uri="{FF2B5EF4-FFF2-40B4-BE49-F238E27FC236}">
                          <a16:creationId xmlns:a16="http://schemas.microsoft.com/office/drawing/2014/main" id="{54AA877E-C6EE-4842-A70B-3063256E3FE8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964" y="5145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4" name="Oval 113">
                      <a:extLst>
                        <a:ext uri="{FF2B5EF4-FFF2-40B4-BE49-F238E27FC236}">
                          <a16:creationId xmlns:a16="http://schemas.microsoft.com/office/drawing/2014/main" id="{89F0DE9C-FEE1-AB44-94AD-E32E144F6282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754" y="5152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5" name="Oval 114">
                      <a:extLst>
                        <a:ext uri="{FF2B5EF4-FFF2-40B4-BE49-F238E27FC236}">
                          <a16:creationId xmlns:a16="http://schemas.microsoft.com/office/drawing/2014/main" id="{0ED226E0-5A86-2D4C-BA67-2DC1347D376E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4398" y="5872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6" name="Oval 115">
                      <a:extLst>
                        <a:ext uri="{FF2B5EF4-FFF2-40B4-BE49-F238E27FC236}">
                          <a16:creationId xmlns:a16="http://schemas.microsoft.com/office/drawing/2014/main" id="{D791A668-30AF-2A45-B432-3E28470C1D67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162" y="5872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7" name="Oval 116">
                      <a:extLst>
                        <a:ext uri="{FF2B5EF4-FFF2-40B4-BE49-F238E27FC236}">
                          <a16:creationId xmlns:a16="http://schemas.microsoft.com/office/drawing/2014/main" id="{4D94A5DD-359D-7240-BAB5-A0AD490E4E9F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964" y="5876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8" name="Oval 117">
                      <a:extLst>
                        <a:ext uri="{FF2B5EF4-FFF2-40B4-BE49-F238E27FC236}">
                          <a16:creationId xmlns:a16="http://schemas.microsoft.com/office/drawing/2014/main" id="{46159C2A-43CA-2445-BF0F-3A0F0C0F367D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761" y="5876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9" name="Oval 118">
                      <a:extLst>
                        <a:ext uri="{FF2B5EF4-FFF2-40B4-BE49-F238E27FC236}">
                          <a16:creationId xmlns:a16="http://schemas.microsoft.com/office/drawing/2014/main" id="{C1AC92FC-995D-7B42-AE11-4BFD0DC2D0FC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4398" y="659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0" name="Oval 119">
                      <a:extLst>
                        <a:ext uri="{FF2B5EF4-FFF2-40B4-BE49-F238E27FC236}">
                          <a16:creationId xmlns:a16="http://schemas.microsoft.com/office/drawing/2014/main" id="{2117B526-FAF0-A141-ACBE-ED38ED9E3AD0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162" y="6595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1" name="Oval 120">
                      <a:extLst>
                        <a:ext uri="{FF2B5EF4-FFF2-40B4-BE49-F238E27FC236}">
                          <a16:creationId xmlns:a16="http://schemas.microsoft.com/office/drawing/2014/main" id="{42254D9E-43F4-CC43-A7F4-08061AE1755C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971" y="659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2" name="Oval 121">
                      <a:extLst>
                        <a:ext uri="{FF2B5EF4-FFF2-40B4-BE49-F238E27FC236}">
                          <a16:creationId xmlns:a16="http://schemas.microsoft.com/office/drawing/2014/main" id="{9663F5D7-661B-BC40-BBC0-864FA2378F95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761" y="659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" name="Oval 122">
                      <a:extLst>
                        <a:ext uri="{FF2B5EF4-FFF2-40B4-BE49-F238E27FC236}">
                          <a16:creationId xmlns:a16="http://schemas.microsoft.com/office/drawing/2014/main" id="{9861E24A-F9CC-E24F-8EA7-6CDE9910718B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4398" y="731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4" name="Oval 123">
                      <a:extLst>
                        <a:ext uri="{FF2B5EF4-FFF2-40B4-BE49-F238E27FC236}">
                          <a16:creationId xmlns:a16="http://schemas.microsoft.com/office/drawing/2014/main" id="{B3D95BCF-8F3D-DD47-86C9-75E0FC8BFEA6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162" y="731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E9618FE8-4B0F-9442-91BA-2140B6D2B404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964" y="731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6" name="Oval 125">
                      <a:extLst>
                        <a:ext uri="{FF2B5EF4-FFF2-40B4-BE49-F238E27FC236}">
                          <a16:creationId xmlns:a16="http://schemas.microsoft.com/office/drawing/2014/main" id="{180E3BD8-5818-914E-9373-CD19FA3BAC21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761" y="731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86" name="Text Box 138">
                    <a:extLst>
                      <a:ext uri="{FF2B5EF4-FFF2-40B4-BE49-F238E27FC236}">
                        <a16:creationId xmlns:a16="http://schemas.microsoft.com/office/drawing/2014/main" id="{D710523A-2D3E-B04F-8E08-F387FC8C41F9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468" y="4899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7" name="Text Box 139">
                    <a:extLst>
                      <a:ext uri="{FF2B5EF4-FFF2-40B4-BE49-F238E27FC236}">
                        <a16:creationId xmlns:a16="http://schemas.microsoft.com/office/drawing/2014/main" id="{5ADBB85A-EB3A-7A43-9B3F-7DA1D2D90768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5243" y="4906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2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8" name="Text Box 140">
                    <a:extLst>
                      <a:ext uri="{FF2B5EF4-FFF2-40B4-BE49-F238E27FC236}">
                        <a16:creationId xmlns:a16="http://schemas.microsoft.com/office/drawing/2014/main" id="{11197AC2-3B3A-3B4B-8E90-F555119F6725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045" y="4895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3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9" name="Text Box 141">
                    <a:extLst>
                      <a:ext uri="{FF2B5EF4-FFF2-40B4-BE49-F238E27FC236}">
                        <a16:creationId xmlns:a16="http://schemas.microsoft.com/office/drawing/2014/main" id="{17DA184C-89C5-F646-A86B-1CC40F34DDE3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809" y="4910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4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0" name="Text Box 142">
                    <a:extLst>
                      <a:ext uri="{FF2B5EF4-FFF2-40B4-BE49-F238E27FC236}">
                        <a16:creationId xmlns:a16="http://schemas.microsoft.com/office/drawing/2014/main" id="{3E931C03-43CB-C746-82BC-AAEA68C8D861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468" y="5630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6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1" name="Text Box 143">
                    <a:extLst>
                      <a:ext uri="{FF2B5EF4-FFF2-40B4-BE49-F238E27FC236}">
                        <a16:creationId xmlns:a16="http://schemas.microsoft.com/office/drawing/2014/main" id="{01852E6D-1CAD-AF49-8C17-1A047DB7A7A3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5243" y="564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7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" name="Text Box 144">
                    <a:extLst>
                      <a:ext uri="{FF2B5EF4-FFF2-40B4-BE49-F238E27FC236}">
                        <a16:creationId xmlns:a16="http://schemas.microsoft.com/office/drawing/2014/main" id="{A821B03F-1507-EE48-94C6-13D6FA116EEF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056" y="564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8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3" name="Text Box 145">
                    <a:extLst>
                      <a:ext uri="{FF2B5EF4-FFF2-40B4-BE49-F238E27FC236}">
                        <a16:creationId xmlns:a16="http://schemas.microsoft.com/office/drawing/2014/main" id="{2BBAC59A-D225-1445-94F5-1292329C10C8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831" y="564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9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4" name="Text Box 146">
                    <a:extLst>
                      <a:ext uri="{FF2B5EF4-FFF2-40B4-BE49-F238E27FC236}">
                        <a16:creationId xmlns:a16="http://schemas.microsoft.com/office/drawing/2014/main" id="{EE6A80D1-853F-D743-BF05-A7698300FA8E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479" y="637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11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5" name="Text Box 147">
                    <a:extLst>
                      <a:ext uri="{FF2B5EF4-FFF2-40B4-BE49-F238E27FC236}">
                        <a16:creationId xmlns:a16="http://schemas.microsoft.com/office/drawing/2014/main" id="{45691793-3626-1746-BD5F-3C49CD30076B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5236" y="637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12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6" name="Text Box 148">
                    <a:extLst>
                      <a:ext uri="{FF2B5EF4-FFF2-40B4-BE49-F238E27FC236}">
                        <a16:creationId xmlns:a16="http://schemas.microsoft.com/office/drawing/2014/main" id="{5E5EB3E5-AE95-3F41-99E4-49F6C777F1FA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034" y="6360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13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7" name="Text Box 149">
                    <a:extLst>
                      <a:ext uri="{FF2B5EF4-FFF2-40B4-BE49-F238E27FC236}">
                        <a16:creationId xmlns:a16="http://schemas.microsoft.com/office/drawing/2014/main" id="{D9B1373D-1100-2844-9E99-57AA4D3F6BBC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820" y="637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14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8" name="Text Box 150">
                    <a:extLst>
                      <a:ext uri="{FF2B5EF4-FFF2-40B4-BE49-F238E27FC236}">
                        <a16:creationId xmlns:a16="http://schemas.microsoft.com/office/drawing/2014/main" id="{F7517074-3AB6-2C45-9FFC-CEC14B90A37F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457" y="7080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16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9" name="Text Box 151">
                    <a:extLst>
                      <a:ext uri="{FF2B5EF4-FFF2-40B4-BE49-F238E27FC236}">
                        <a16:creationId xmlns:a16="http://schemas.microsoft.com/office/drawing/2014/main" id="{930D91D4-F41D-5747-A588-934D926B904F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5210" y="7080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17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0" name="Text Box 152">
                    <a:extLst>
                      <a:ext uri="{FF2B5EF4-FFF2-40B4-BE49-F238E27FC236}">
                        <a16:creationId xmlns:a16="http://schemas.microsoft.com/office/drawing/2014/main" id="{C5D3C003-4466-7B4D-BDF9-E88A708D511C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012" y="709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18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1" name="Text Box 153">
                    <a:extLst>
                      <a:ext uri="{FF2B5EF4-FFF2-40B4-BE49-F238E27FC236}">
                        <a16:creationId xmlns:a16="http://schemas.microsoft.com/office/drawing/2014/main" id="{1E97566B-AFC0-C644-B680-07367522BD8F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798" y="7080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19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81" name="Line 154">
                  <a:extLst>
                    <a:ext uri="{FF2B5EF4-FFF2-40B4-BE49-F238E27FC236}">
                      <a16:creationId xmlns:a16="http://schemas.microsoft.com/office/drawing/2014/main" id="{7560ED48-7DE6-4941-ADC0-DAE0E8207ABF}"/>
                    </a:ext>
                  </a:extLst>
                </p:cNvPr>
                <p:cNvCxnSpPr>
                  <a:cxnSpLocks noChangeAspect="1" noEditPoints="1" noChangeArrowheads="1" noChangeShapeType="1"/>
                </p:cNvCxnSpPr>
                <p:nvPr/>
              </p:nvCxnSpPr>
              <p:spPr bwMode="auto">
                <a:xfrm>
                  <a:off x="3626" y="5665"/>
                  <a:ext cx="794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 type="triangl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82" name="Text Box 155">
                  <a:extLst>
                    <a:ext uri="{FF2B5EF4-FFF2-40B4-BE49-F238E27FC236}">
                      <a16:creationId xmlns:a16="http://schemas.microsoft.com/office/drawing/2014/main" id="{E6AF0997-9961-9846-86F5-AC8254645C7A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3887" y="5397"/>
                  <a:ext cx="360" cy="3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200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D</a:t>
                  </a:r>
                  <a:r>
                    <a:rPr lang="en-US" sz="1200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x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83" name="Text Box 156">
                  <a:extLst>
                    <a:ext uri="{FF2B5EF4-FFF2-40B4-BE49-F238E27FC236}">
                      <a16:creationId xmlns:a16="http://schemas.microsoft.com/office/drawing/2014/main" id="{40F8D420-1159-FB4B-B22A-C69382B09B7A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037" y="7524"/>
                  <a:ext cx="360" cy="3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200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D</a:t>
                  </a:r>
                  <a:r>
                    <a:rPr lang="en-US" sz="1200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y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84" name="Line 157">
                  <a:extLst>
                    <a:ext uri="{FF2B5EF4-FFF2-40B4-BE49-F238E27FC236}">
                      <a16:creationId xmlns:a16="http://schemas.microsoft.com/office/drawing/2014/main" id="{6358D6E3-B2DD-AF41-A89E-84A7162F874C}"/>
                    </a:ext>
                  </a:extLst>
                </p:cNvPr>
                <p:cNvCxnSpPr>
                  <a:cxnSpLocks noChangeAspect="1" noEditPoints="1" noChangeArrowheads="1" noChangeShapeType="1"/>
                </p:cNvCxnSpPr>
                <p:nvPr/>
              </p:nvCxnSpPr>
              <p:spPr bwMode="auto">
                <a:xfrm>
                  <a:off x="4310" y="7322"/>
                  <a:ext cx="0" cy="72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 type="triangl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71" name="Text Box 160">
                <a:extLst>
                  <a:ext uri="{FF2B5EF4-FFF2-40B4-BE49-F238E27FC236}">
                    <a16:creationId xmlns:a16="http://schemas.microsoft.com/office/drawing/2014/main" id="{2DFDCE4E-3FBB-AD47-9C6D-BFC74C73BBD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674" y="493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5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72" name="Text Box 161">
                <a:extLst>
                  <a:ext uri="{FF2B5EF4-FFF2-40B4-BE49-F238E27FC236}">
                    <a16:creationId xmlns:a16="http://schemas.microsoft.com/office/drawing/2014/main" id="{A0BF3F59-2835-3C4E-879E-ACB231FE20ED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641" y="565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10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73" name="Text Box 162">
                <a:extLst>
                  <a:ext uri="{FF2B5EF4-FFF2-40B4-BE49-F238E27FC236}">
                    <a16:creationId xmlns:a16="http://schemas.microsoft.com/office/drawing/2014/main" id="{8DA5E2E1-4783-B241-914A-6F0C6A73226A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663" y="6355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15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74" name="Text Box 163">
                <a:extLst>
                  <a:ext uri="{FF2B5EF4-FFF2-40B4-BE49-F238E27FC236}">
                    <a16:creationId xmlns:a16="http://schemas.microsoft.com/office/drawing/2014/main" id="{66D0F815-1076-4540-B83E-4B7DA2544F3A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663" y="7097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20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75" name="Text Box 164">
                <a:extLst>
                  <a:ext uri="{FF2B5EF4-FFF2-40B4-BE49-F238E27FC236}">
                    <a16:creationId xmlns:a16="http://schemas.microsoft.com/office/drawing/2014/main" id="{2B292A34-E5F2-CC4A-9511-E52F2771B21D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467" y="7788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21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76" name="Text Box 165">
                <a:extLst>
                  <a:ext uri="{FF2B5EF4-FFF2-40B4-BE49-F238E27FC236}">
                    <a16:creationId xmlns:a16="http://schemas.microsoft.com/office/drawing/2014/main" id="{32A67691-DBA4-C547-8B07-68194078AEA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257" y="7795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22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77" name="Text Box 166">
                <a:extLst>
                  <a:ext uri="{FF2B5EF4-FFF2-40B4-BE49-F238E27FC236}">
                    <a16:creationId xmlns:a16="http://schemas.microsoft.com/office/drawing/2014/main" id="{F9C718A0-9BAE-7F41-9B6C-93D8915B6AE5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032" y="7799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23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78" name="Text Box 168">
                <a:extLst>
                  <a:ext uri="{FF2B5EF4-FFF2-40B4-BE49-F238E27FC236}">
                    <a16:creationId xmlns:a16="http://schemas.microsoft.com/office/drawing/2014/main" id="{E5A72B4A-1035-CD43-B0FF-DF1C8061E5DE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844" y="7799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24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79" name="Text Box 169">
                <a:extLst>
                  <a:ext uri="{FF2B5EF4-FFF2-40B4-BE49-F238E27FC236}">
                    <a16:creationId xmlns:a16="http://schemas.microsoft.com/office/drawing/2014/main" id="{286D56A9-05F9-D949-AFFE-54B30316C6D4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663" y="7817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25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6D59008D-6A94-8740-AC1E-EB5BE66B0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9788" y="5995619"/>
              <a:ext cx="709544" cy="671190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8E10EB38-C50E-154F-A787-59B1C0BFB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57271" y="3653971"/>
              <a:ext cx="772515" cy="708139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5FFCCC1-8F2A-5444-96D5-AE4CB2B8ADA1}"/>
              </a:ext>
            </a:extLst>
          </p:cNvPr>
          <p:cNvSpPr txBox="1"/>
          <p:nvPr/>
        </p:nvSpPr>
        <p:spPr>
          <a:xfrm>
            <a:off x="691903" y="1011046"/>
            <a:ext cx="7927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equations is now 24 and the size of the matrix </a:t>
            </a:r>
            <a:r>
              <a:rPr lang="en-US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24×24</a:t>
            </a:r>
          </a:p>
          <a:p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Node 5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5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equation is: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6658FB-2879-D744-A400-C4D07332C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03" y="1713581"/>
            <a:ext cx="5703974" cy="756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B21501-073C-FD47-BFB1-F17D9C678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432" y="2470022"/>
            <a:ext cx="6072581" cy="864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299453-0134-5247-B467-AD33228A7D30}"/>
              </a:ext>
            </a:extLst>
          </p:cNvPr>
          <p:cNvSpPr txBox="1"/>
          <p:nvPr/>
        </p:nvSpPr>
        <p:spPr>
          <a:xfrm>
            <a:off x="385525" y="3480352"/>
            <a:ext cx="376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Node 21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21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equation is: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E6D0B6-39EF-5F46-B1D5-CC0A48ABC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18" y="3965872"/>
            <a:ext cx="2025960" cy="7967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7ACA9F-DD3E-824D-B862-849CC37E5B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518" y="4941832"/>
            <a:ext cx="3655258" cy="7431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EE40AE-41D7-B649-9510-AB8C6AFAF7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605" y="5885393"/>
            <a:ext cx="5938257" cy="77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3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46" y="439669"/>
            <a:ext cx="5239693" cy="54776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Application of Backward Difference…approach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3A422-A982-4722-9711-77D1DC25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22" y="970157"/>
            <a:ext cx="8664498" cy="56982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4A591D-6D15-F249-8AEA-3EBF722BC214}"/>
              </a:ext>
            </a:extLst>
          </p:cNvPr>
          <p:cNvGrpSpPr/>
          <p:nvPr/>
        </p:nvGrpSpPr>
        <p:grpSpPr>
          <a:xfrm>
            <a:off x="5018048" y="111512"/>
            <a:ext cx="4125951" cy="3208417"/>
            <a:chOff x="3656539" y="2503323"/>
            <a:chExt cx="5387666" cy="4427855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6D59008D-6A94-8740-AC1E-EB5BE66B0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3585" y="5938736"/>
              <a:ext cx="1049155" cy="992442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8E10EB38-C50E-154F-A787-59B1C0BFB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05420" y="3581719"/>
              <a:ext cx="938785" cy="860553"/>
            </a:xfrm>
            <a:prstGeom prst="rect">
              <a:avLst/>
            </a:prstGeom>
          </p:spPr>
        </p:pic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2191E49-228E-7944-BAA6-96F0FDD5871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56539" y="2503323"/>
              <a:ext cx="5298174" cy="4179278"/>
              <a:chOff x="2961" y="7256"/>
              <a:chExt cx="6151" cy="4852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E7197EAA-7F1C-3646-A49B-3BC4E4D4F2C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961" y="7256"/>
                <a:ext cx="6151" cy="4852"/>
                <a:chOff x="2586" y="4024"/>
                <a:chExt cx="6151" cy="4852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8DE260D2-DB4C-8B40-BD20-F0F1FC21717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586" y="4024"/>
                  <a:ext cx="6151" cy="4852"/>
                  <a:chOff x="2586" y="4024"/>
                  <a:chExt cx="6151" cy="4852"/>
                </a:xfrm>
              </p:grpSpPr>
              <p:grpSp>
                <p:nvGrpSpPr>
                  <p:cNvPr id="155" name="Group 154">
                    <a:extLst>
                      <a:ext uri="{FF2B5EF4-FFF2-40B4-BE49-F238E27FC236}">
                        <a16:creationId xmlns:a16="http://schemas.microsoft.com/office/drawing/2014/main" id="{FC0F0A41-6893-7048-B477-9398EB36578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86" y="4024"/>
                    <a:ext cx="6151" cy="4852"/>
                    <a:chOff x="2586" y="4024"/>
                    <a:chExt cx="6151" cy="4852"/>
                  </a:xfrm>
                </p:grpSpPr>
                <p:grpSp>
                  <p:nvGrpSpPr>
                    <p:cNvPr id="172" name="Group 171">
                      <a:extLst>
                        <a:ext uri="{FF2B5EF4-FFF2-40B4-BE49-F238E27FC236}">
                          <a16:creationId xmlns:a16="http://schemas.microsoft.com/office/drawing/2014/main" id="{3C4A92E1-6E74-CE41-92DA-39914097239B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3638" y="4452"/>
                      <a:ext cx="3961" cy="3600"/>
                      <a:chOff x="4041" y="10263"/>
                      <a:chExt cx="3960" cy="3601"/>
                    </a:xfrm>
                  </p:grpSpPr>
                  <p:sp>
                    <p:nvSpPr>
                      <p:cNvPr id="197" name="Rectangle 196">
                        <a:extLst>
                          <a:ext uri="{FF2B5EF4-FFF2-40B4-BE49-F238E27FC236}">
                            <a16:creationId xmlns:a16="http://schemas.microsoft.com/office/drawing/2014/main" id="{9ED530EE-2037-FA49-B691-C0FF2057C74C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4041" y="10263"/>
                        <a:ext cx="3960" cy="3600"/>
                      </a:xfrm>
                      <a:prstGeom prst="rect">
                        <a:avLst/>
                      </a:prstGeom>
                      <a:solidFill>
                        <a:srgbClr val="FFFFFF">
                          <a:alpha val="50000"/>
                        </a:srgbClr>
                      </a:solidFill>
                      <a:ln w="254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cxnSp>
                    <p:nvCxnSpPr>
                      <p:cNvPr id="198" name="Line 183">
                        <a:extLst>
                          <a:ext uri="{FF2B5EF4-FFF2-40B4-BE49-F238E27FC236}">
                            <a16:creationId xmlns:a16="http://schemas.microsoft.com/office/drawing/2014/main" id="{AD0203CF-9A3F-3F48-A824-238AB69AB185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4041" y="10981"/>
                        <a:ext cx="396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99" name="Line 184">
                        <a:extLst>
                          <a:ext uri="{FF2B5EF4-FFF2-40B4-BE49-F238E27FC236}">
                            <a16:creationId xmlns:a16="http://schemas.microsoft.com/office/drawing/2014/main" id="{EECAF679-306A-184D-8422-3D357B7523C6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4041" y="11701"/>
                        <a:ext cx="396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0" name="Line 185">
                        <a:extLst>
                          <a:ext uri="{FF2B5EF4-FFF2-40B4-BE49-F238E27FC236}">
                            <a16:creationId xmlns:a16="http://schemas.microsoft.com/office/drawing/2014/main" id="{E9AED640-C549-F84C-A7A9-CC62484D248E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4041" y="12424"/>
                        <a:ext cx="396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1" name="Line 186">
                        <a:extLst>
                          <a:ext uri="{FF2B5EF4-FFF2-40B4-BE49-F238E27FC236}">
                            <a16:creationId xmlns:a16="http://schemas.microsoft.com/office/drawing/2014/main" id="{80AB7883-9CEA-304B-8651-E4D10D183468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4041" y="13144"/>
                        <a:ext cx="396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2" name="Line 187">
                        <a:extLst>
                          <a:ext uri="{FF2B5EF4-FFF2-40B4-BE49-F238E27FC236}">
                            <a16:creationId xmlns:a16="http://schemas.microsoft.com/office/drawing/2014/main" id="{D7F2D59D-99B3-E948-9F4A-5ED000FEE329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5595" y="10264"/>
                        <a:ext cx="0" cy="360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3" name="Line 188">
                        <a:extLst>
                          <a:ext uri="{FF2B5EF4-FFF2-40B4-BE49-F238E27FC236}">
                            <a16:creationId xmlns:a16="http://schemas.microsoft.com/office/drawing/2014/main" id="{BE3175BC-61F7-4A41-A41F-41554E18A0B2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6388" y="10264"/>
                        <a:ext cx="0" cy="360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4" name="Line 189">
                        <a:extLst>
                          <a:ext uri="{FF2B5EF4-FFF2-40B4-BE49-F238E27FC236}">
                            <a16:creationId xmlns:a16="http://schemas.microsoft.com/office/drawing/2014/main" id="{C8317144-B93B-7E48-A222-2FAC0E90A4A4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7178" y="10264"/>
                        <a:ext cx="0" cy="360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5" name="Line 190">
                        <a:extLst>
                          <a:ext uri="{FF2B5EF4-FFF2-40B4-BE49-F238E27FC236}">
                            <a16:creationId xmlns:a16="http://schemas.microsoft.com/office/drawing/2014/main" id="{BD8902E4-EF52-A845-966E-842E50AEE89E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4820" y="10264"/>
                        <a:ext cx="0" cy="360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173" name="Text Box 191">
                      <a:extLst>
                        <a:ext uri="{FF2B5EF4-FFF2-40B4-BE49-F238E27FC236}">
                          <a16:creationId xmlns:a16="http://schemas.microsoft.com/office/drawing/2014/main" id="{78ED4878-E8FF-154C-9AE6-E6E5E0E640C6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107" y="4024"/>
                      <a:ext cx="901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i="1">
                          <a:effectLst/>
                          <a:latin typeface="Symbol" pitchFamily="2" charset="2"/>
                          <a:ea typeface="Times New Roman" panose="02020603050405020304" pitchFamily="18" charset="0"/>
                        </a:rPr>
                        <a:t>f</a:t>
                      </a: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= </a:t>
                      </a:r>
                      <a:r>
                        <a:rPr lang="en-US" sz="1400" b="1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74" name="Text Box 192">
                      <a:extLst>
                        <a:ext uri="{FF2B5EF4-FFF2-40B4-BE49-F238E27FC236}">
                          <a16:creationId xmlns:a16="http://schemas.microsoft.com/office/drawing/2014/main" id="{49366D3A-6A84-4E43-9802-4587E48CAF98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3306" y="4083"/>
                      <a:ext cx="361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75" name="Text Box 193">
                      <a:extLst>
                        <a:ext uri="{FF2B5EF4-FFF2-40B4-BE49-F238E27FC236}">
                          <a16:creationId xmlns:a16="http://schemas.microsoft.com/office/drawing/2014/main" id="{1FB02E4C-842C-4E41-BF0E-0E6C2BCF89D5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3306" y="8042"/>
                      <a:ext cx="361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76" name="Text Box 194">
                      <a:extLst>
                        <a:ext uri="{FF2B5EF4-FFF2-40B4-BE49-F238E27FC236}">
                          <a16:creationId xmlns:a16="http://schemas.microsoft.com/office/drawing/2014/main" id="{8DBF7E20-6B66-0848-9760-5874062179F3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7628" y="8042"/>
                      <a:ext cx="361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77" name="Text Box 195">
                      <a:extLst>
                        <a:ext uri="{FF2B5EF4-FFF2-40B4-BE49-F238E27FC236}">
                          <a16:creationId xmlns:a16="http://schemas.microsoft.com/office/drawing/2014/main" id="{5E72410E-61EE-D545-92D7-A99129A7324D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7628" y="4083"/>
                      <a:ext cx="361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78" name="Text Box 196">
                      <a:extLst>
                        <a:ext uri="{FF2B5EF4-FFF2-40B4-BE49-F238E27FC236}">
                          <a16:creationId xmlns:a16="http://schemas.microsoft.com/office/drawing/2014/main" id="{3B973CC1-1AEF-7F41-9FAA-308F7C6CD09A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8001" y="5900"/>
                      <a:ext cx="736" cy="61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79" name="Text Box 197">
                      <a:extLst>
                        <a:ext uri="{FF2B5EF4-FFF2-40B4-BE49-F238E27FC236}">
                          <a16:creationId xmlns:a16="http://schemas.microsoft.com/office/drawing/2014/main" id="{E9E12E54-6DB2-2647-8752-B347FB257E1A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2586" y="5883"/>
                      <a:ext cx="90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i="1">
                          <a:effectLst/>
                          <a:latin typeface="Symbol" pitchFamily="2" charset="2"/>
                          <a:ea typeface="Times New Roman" panose="02020603050405020304" pitchFamily="18" charset="0"/>
                        </a:rPr>
                        <a:t>f</a:t>
                      </a: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= </a:t>
                      </a:r>
                      <a:r>
                        <a:rPr lang="en-US" sz="1400" b="1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80" name="Text Box 198">
                      <a:extLst>
                        <a:ext uri="{FF2B5EF4-FFF2-40B4-BE49-F238E27FC236}">
                          <a16:creationId xmlns:a16="http://schemas.microsoft.com/office/drawing/2014/main" id="{A4FA548A-A454-1241-ACAA-95AE13720BC0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107" y="8222"/>
                      <a:ext cx="736" cy="6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81" name="Oval 180">
                      <a:extLst>
                        <a:ext uri="{FF2B5EF4-FFF2-40B4-BE49-F238E27FC236}">
                          <a16:creationId xmlns:a16="http://schemas.microsoft.com/office/drawing/2014/main" id="{D840C823-FA20-D049-9DA6-0A4569D75C13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4398" y="5152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" name="Oval 181">
                      <a:extLst>
                        <a:ext uri="{FF2B5EF4-FFF2-40B4-BE49-F238E27FC236}">
                          <a16:creationId xmlns:a16="http://schemas.microsoft.com/office/drawing/2014/main" id="{F9EF72E6-D2ED-384E-BFB8-9D7C05BC49EB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162" y="5152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3" name="Oval 182">
                      <a:extLst>
                        <a:ext uri="{FF2B5EF4-FFF2-40B4-BE49-F238E27FC236}">
                          <a16:creationId xmlns:a16="http://schemas.microsoft.com/office/drawing/2014/main" id="{74A378E2-C0BA-F741-9E87-398CA023656B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964" y="5145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" name="Oval 183">
                      <a:extLst>
                        <a:ext uri="{FF2B5EF4-FFF2-40B4-BE49-F238E27FC236}">
                          <a16:creationId xmlns:a16="http://schemas.microsoft.com/office/drawing/2014/main" id="{31CBB96B-7D4F-8141-957E-1198132B59D6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754" y="5152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5" name="Oval 184">
                      <a:extLst>
                        <a:ext uri="{FF2B5EF4-FFF2-40B4-BE49-F238E27FC236}">
                          <a16:creationId xmlns:a16="http://schemas.microsoft.com/office/drawing/2014/main" id="{1014D27D-16C9-344C-AB45-7F8E9FDD9BA1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4398" y="5872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6" name="Oval 185">
                      <a:extLst>
                        <a:ext uri="{FF2B5EF4-FFF2-40B4-BE49-F238E27FC236}">
                          <a16:creationId xmlns:a16="http://schemas.microsoft.com/office/drawing/2014/main" id="{723CBFEA-A67E-2E44-A343-3B02FA1B54D2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162" y="5872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7" name="Oval 186">
                      <a:extLst>
                        <a:ext uri="{FF2B5EF4-FFF2-40B4-BE49-F238E27FC236}">
                          <a16:creationId xmlns:a16="http://schemas.microsoft.com/office/drawing/2014/main" id="{AB29A80B-88FC-2846-89EF-F7AD6537FDE7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964" y="5876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8" name="Oval 187">
                      <a:extLst>
                        <a:ext uri="{FF2B5EF4-FFF2-40B4-BE49-F238E27FC236}">
                          <a16:creationId xmlns:a16="http://schemas.microsoft.com/office/drawing/2014/main" id="{9F6EC9E4-37AE-9C4A-AB5F-E01847A32990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761" y="5876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9" name="Oval 188">
                      <a:extLst>
                        <a:ext uri="{FF2B5EF4-FFF2-40B4-BE49-F238E27FC236}">
                          <a16:creationId xmlns:a16="http://schemas.microsoft.com/office/drawing/2014/main" id="{2CE02157-4DCE-914B-BE94-8B4D3FF6E705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4398" y="659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0" name="Oval 189">
                      <a:extLst>
                        <a:ext uri="{FF2B5EF4-FFF2-40B4-BE49-F238E27FC236}">
                          <a16:creationId xmlns:a16="http://schemas.microsoft.com/office/drawing/2014/main" id="{3B4BF053-F16B-EE43-A7D0-E5AB163E2C68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162" y="6595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1" name="Oval 190">
                      <a:extLst>
                        <a:ext uri="{FF2B5EF4-FFF2-40B4-BE49-F238E27FC236}">
                          <a16:creationId xmlns:a16="http://schemas.microsoft.com/office/drawing/2014/main" id="{8ABB4359-51E6-0E48-9479-68DA80173489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971" y="659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2" name="Oval 191">
                      <a:extLst>
                        <a:ext uri="{FF2B5EF4-FFF2-40B4-BE49-F238E27FC236}">
                          <a16:creationId xmlns:a16="http://schemas.microsoft.com/office/drawing/2014/main" id="{0EF374DC-BAB5-E54A-A8EB-8861FC9869EE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761" y="659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3" name="Oval 192">
                      <a:extLst>
                        <a:ext uri="{FF2B5EF4-FFF2-40B4-BE49-F238E27FC236}">
                          <a16:creationId xmlns:a16="http://schemas.microsoft.com/office/drawing/2014/main" id="{1BF73E0B-2993-D041-9661-15660A7320C0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4398" y="731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" name="Oval 193">
                      <a:extLst>
                        <a:ext uri="{FF2B5EF4-FFF2-40B4-BE49-F238E27FC236}">
                          <a16:creationId xmlns:a16="http://schemas.microsoft.com/office/drawing/2014/main" id="{052E681D-9B30-5E48-AB8E-DBE488BB5E23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162" y="731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5" name="Oval 194">
                      <a:extLst>
                        <a:ext uri="{FF2B5EF4-FFF2-40B4-BE49-F238E27FC236}">
                          <a16:creationId xmlns:a16="http://schemas.microsoft.com/office/drawing/2014/main" id="{80626216-7F8E-EA45-B434-D357B63B4E2B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964" y="731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6" name="Oval 195">
                      <a:extLst>
                        <a:ext uri="{FF2B5EF4-FFF2-40B4-BE49-F238E27FC236}">
                          <a16:creationId xmlns:a16="http://schemas.microsoft.com/office/drawing/2014/main" id="{C22E3BF0-9C75-D64C-BD09-56675731D997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761" y="731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56" name="Text Box 215">
                    <a:extLst>
                      <a:ext uri="{FF2B5EF4-FFF2-40B4-BE49-F238E27FC236}">
                        <a16:creationId xmlns:a16="http://schemas.microsoft.com/office/drawing/2014/main" id="{BF53EA5D-098C-9848-9F31-DF3343897D15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468" y="4899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7" name="Text Box 216">
                    <a:extLst>
                      <a:ext uri="{FF2B5EF4-FFF2-40B4-BE49-F238E27FC236}">
                        <a16:creationId xmlns:a16="http://schemas.microsoft.com/office/drawing/2014/main" id="{DA585782-F7F8-F548-9A79-20B52B565C82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5243" y="4906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2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8" name="Text Box 217">
                    <a:extLst>
                      <a:ext uri="{FF2B5EF4-FFF2-40B4-BE49-F238E27FC236}">
                        <a16:creationId xmlns:a16="http://schemas.microsoft.com/office/drawing/2014/main" id="{3EF7BB96-5C93-EF40-B42B-3A52A774AB85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045" y="4895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3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9" name="Text Box 218">
                    <a:extLst>
                      <a:ext uri="{FF2B5EF4-FFF2-40B4-BE49-F238E27FC236}">
                        <a16:creationId xmlns:a16="http://schemas.microsoft.com/office/drawing/2014/main" id="{CC2E53E5-67FE-BE45-8A92-E55CBE0F34A2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809" y="4910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4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0" name="Text Box 219">
                    <a:extLst>
                      <a:ext uri="{FF2B5EF4-FFF2-40B4-BE49-F238E27FC236}">
                        <a16:creationId xmlns:a16="http://schemas.microsoft.com/office/drawing/2014/main" id="{916E86F4-8D5E-3948-B507-C9567F5F23F9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468" y="5630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5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1" name="Text Box 220">
                    <a:extLst>
                      <a:ext uri="{FF2B5EF4-FFF2-40B4-BE49-F238E27FC236}">
                        <a16:creationId xmlns:a16="http://schemas.microsoft.com/office/drawing/2014/main" id="{E5718258-5996-1C4E-A709-C81835E81C51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5243" y="564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6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2" name="Text Box 221">
                    <a:extLst>
                      <a:ext uri="{FF2B5EF4-FFF2-40B4-BE49-F238E27FC236}">
                        <a16:creationId xmlns:a16="http://schemas.microsoft.com/office/drawing/2014/main" id="{CF99BEDC-170B-9941-88BD-04B042956F0C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056" y="564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7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3" name="Text Box 222">
                    <a:extLst>
                      <a:ext uri="{FF2B5EF4-FFF2-40B4-BE49-F238E27FC236}">
                        <a16:creationId xmlns:a16="http://schemas.microsoft.com/office/drawing/2014/main" id="{FB7EF130-88AD-FD44-80F9-368CB92B1C52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831" y="564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8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4" name="Text Box 223">
                    <a:extLst>
                      <a:ext uri="{FF2B5EF4-FFF2-40B4-BE49-F238E27FC236}">
                        <a16:creationId xmlns:a16="http://schemas.microsoft.com/office/drawing/2014/main" id="{A383A4E5-2DE5-D147-B9BB-9D27869450F6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479" y="637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9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5" name="Text Box 224">
                    <a:extLst>
                      <a:ext uri="{FF2B5EF4-FFF2-40B4-BE49-F238E27FC236}">
                        <a16:creationId xmlns:a16="http://schemas.microsoft.com/office/drawing/2014/main" id="{5DDAFDF3-CC1C-734D-8E74-F348344B76A6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5236" y="637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10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6" name="Text Box 225">
                    <a:extLst>
                      <a:ext uri="{FF2B5EF4-FFF2-40B4-BE49-F238E27FC236}">
                        <a16:creationId xmlns:a16="http://schemas.microsoft.com/office/drawing/2014/main" id="{6A6C435F-5A76-0E4A-A22A-B26D0BD06820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034" y="6360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11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7" name="Text Box 226">
                    <a:extLst>
                      <a:ext uri="{FF2B5EF4-FFF2-40B4-BE49-F238E27FC236}">
                        <a16:creationId xmlns:a16="http://schemas.microsoft.com/office/drawing/2014/main" id="{7CC39DF5-5090-5C48-8BB2-78A800BE39E2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820" y="637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12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8" name="Text Box 227">
                    <a:extLst>
                      <a:ext uri="{FF2B5EF4-FFF2-40B4-BE49-F238E27FC236}">
                        <a16:creationId xmlns:a16="http://schemas.microsoft.com/office/drawing/2014/main" id="{3266D853-DFC0-874C-A175-E31AE567DCA2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457" y="7080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13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9" name="Text Box 228">
                    <a:extLst>
                      <a:ext uri="{FF2B5EF4-FFF2-40B4-BE49-F238E27FC236}">
                        <a16:creationId xmlns:a16="http://schemas.microsoft.com/office/drawing/2014/main" id="{7A7481EE-FD9E-D04B-8F26-B78FDAED49E4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5210" y="7080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14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0" name="Text Box 229">
                    <a:extLst>
                      <a:ext uri="{FF2B5EF4-FFF2-40B4-BE49-F238E27FC236}">
                        <a16:creationId xmlns:a16="http://schemas.microsoft.com/office/drawing/2014/main" id="{B4A2C1EB-EFFD-6C42-9CF0-BE5776272543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012" y="709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15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1" name="Text Box 230">
                    <a:extLst>
                      <a:ext uri="{FF2B5EF4-FFF2-40B4-BE49-F238E27FC236}">
                        <a16:creationId xmlns:a16="http://schemas.microsoft.com/office/drawing/2014/main" id="{EF3391EB-1FDD-2B46-B307-868C58B72B0E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798" y="7080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16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151" name="Line 231">
                  <a:extLst>
                    <a:ext uri="{FF2B5EF4-FFF2-40B4-BE49-F238E27FC236}">
                      <a16:creationId xmlns:a16="http://schemas.microsoft.com/office/drawing/2014/main" id="{781F834C-CA4B-C44C-9967-1E5D3672AB1B}"/>
                    </a:ext>
                  </a:extLst>
                </p:cNvPr>
                <p:cNvCxnSpPr>
                  <a:cxnSpLocks noChangeAspect="1" noEditPoints="1" noChangeArrowheads="1" noChangeShapeType="1"/>
                </p:cNvCxnSpPr>
                <p:nvPr/>
              </p:nvCxnSpPr>
              <p:spPr bwMode="auto">
                <a:xfrm>
                  <a:off x="3626" y="5665"/>
                  <a:ext cx="794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 type="triangl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52" name="Text Box 232">
                  <a:extLst>
                    <a:ext uri="{FF2B5EF4-FFF2-40B4-BE49-F238E27FC236}">
                      <a16:creationId xmlns:a16="http://schemas.microsoft.com/office/drawing/2014/main" id="{45AC5315-CE3B-D24B-81E3-42E34D817794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3887" y="5397"/>
                  <a:ext cx="360" cy="3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200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D</a:t>
                  </a:r>
                  <a:r>
                    <a:rPr lang="en-US" sz="1200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x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53" name="Text Box 233">
                  <a:extLst>
                    <a:ext uri="{FF2B5EF4-FFF2-40B4-BE49-F238E27FC236}">
                      <a16:creationId xmlns:a16="http://schemas.microsoft.com/office/drawing/2014/main" id="{66DACCCC-1285-AA41-A8D7-367A15465971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037" y="7524"/>
                  <a:ext cx="360" cy="3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200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D</a:t>
                  </a:r>
                  <a:r>
                    <a:rPr lang="en-US" sz="1200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y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154" name="Line 234">
                  <a:extLst>
                    <a:ext uri="{FF2B5EF4-FFF2-40B4-BE49-F238E27FC236}">
                      <a16:creationId xmlns:a16="http://schemas.microsoft.com/office/drawing/2014/main" id="{8F8E222B-9BC7-AE43-9267-B038A2276879}"/>
                    </a:ext>
                  </a:extLst>
                </p:cNvPr>
                <p:cNvCxnSpPr>
                  <a:cxnSpLocks noChangeAspect="1" noEditPoints="1" noChangeArrowheads="1" noChangeShapeType="1"/>
                </p:cNvCxnSpPr>
                <p:nvPr/>
              </p:nvCxnSpPr>
              <p:spPr bwMode="auto">
                <a:xfrm>
                  <a:off x="4310" y="7322"/>
                  <a:ext cx="0" cy="72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 type="triangl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142" name="Text Box 235">
                <a:extLst>
                  <a:ext uri="{FF2B5EF4-FFF2-40B4-BE49-F238E27FC236}">
                    <a16:creationId xmlns:a16="http://schemas.microsoft.com/office/drawing/2014/main" id="{6260475A-E4A7-C249-8870-54249AFAEA60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8049" y="8162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4’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43" name="Text Box 236">
                <a:extLst>
                  <a:ext uri="{FF2B5EF4-FFF2-40B4-BE49-F238E27FC236}">
                    <a16:creationId xmlns:a16="http://schemas.microsoft.com/office/drawing/2014/main" id="{60707D9F-9677-6C48-8907-E47AABA9F37A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8016" y="8882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8’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44" name="Text Box 237">
                <a:extLst>
                  <a:ext uri="{FF2B5EF4-FFF2-40B4-BE49-F238E27FC236}">
                    <a16:creationId xmlns:a16="http://schemas.microsoft.com/office/drawing/2014/main" id="{A2CC47AB-C167-1B44-BF1D-01202812C8D2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8038" y="9587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12’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45" name="Text Box 238">
                <a:extLst>
                  <a:ext uri="{FF2B5EF4-FFF2-40B4-BE49-F238E27FC236}">
                    <a16:creationId xmlns:a16="http://schemas.microsoft.com/office/drawing/2014/main" id="{58728C51-BADB-3C43-A278-F34BBD83A560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8038" y="10329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16’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46" name="Text Box 239">
                <a:extLst>
                  <a:ext uri="{FF2B5EF4-FFF2-40B4-BE49-F238E27FC236}">
                    <a16:creationId xmlns:a16="http://schemas.microsoft.com/office/drawing/2014/main" id="{85348382-A324-5244-B149-B3721791182E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842" y="1102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13’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47" name="Text Box 240">
                <a:extLst>
                  <a:ext uri="{FF2B5EF4-FFF2-40B4-BE49-F238E27FC236}">
                    <a16:creationId xmlns:a16="http://schemas.microsoft.com/office/drawing/2014/main" id="{ABCE836C-6DE1-4445-81AA-3868B5D76E04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632" y="11027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14’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48" name="Text Box 241">
                <a:extLst>
                  <a:ext uri="{FF2B5EF4-FFF2-40B4-BE49-F238E27FC236}">
                    <a16:creationId xmlns:a16="http://schemas.microsoft.com/office/drawing/2014/main" id="{14FABF2A-020C-A04B-8D3F-5149E8FB0EA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407" y="110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15’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49" name="Text Box 242">
                <a:extLst>
                  <a:ext uri="{FF2B5EF4-FFF2-40B4-BE49-F238E27FC236}">
                    <a16:creationId xmlns:a16="http://schemas.microsoft.com/office/drawing/2014/main" id="{9C4D87DE-7F55-D64A-9D97-36FEE4621E2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219" y="11031"/>
                <a:ext cx="602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16”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8E320BA-D0CA-C04D-B0DE-9B9340006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21" y="3184494"/>
            <a:ext cx="8781787" cy="100285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2BA566C2-551F-1248-A046-50A09E22C487}"/>
              </a:ext>
            </a:extLst>
          </p:cNvPr>
          <p:cNvSpPr txBox="1"/>
          <p:nvPr/>
        </p:nvSpPr>
        <p:spPr>
          <a:xfrm>
            <a:off x="303708" y="1365308"/>
            <a:ext cx="43406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equations will remain at 16 and the size of the matrix </a:t>
            </a:r>
            <a:r>
              <a:rPr lang="en-US" sz="2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16×16</a:t>
            </a:r>
          </a:p>
          <a:p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Node 16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16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equation is: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1FAEA-3BC2-274C-A466-5A4064FDB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34" y="4390930"/>
            <a:ext cx="6672226" cy="8397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F50ECF-7574-7F41-AC30-C048943A4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708" y="5510347"/>
            <a:ext cx="6781328" cy="84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2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9" y="533580"/>
            <a:ext cx="5329756" cy="54776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Application of Backward Difference…approach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3A422-A982-4722-9711-77D1DC25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22" y="970157"/>
            <a:ext cx="8664498" cy="56982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4A591D-6D15-F249-8AEA-3EBF722BC214}"/>
              </a:ext>
            </a:extLst>
          </p:cNvPr>
          <p:cNvGrpSpPr/>
          <p:nvPr/>
        </p:nvGrpSpPr>
        <p:grpSpPr>
          <a:xfrm>
            <a:off x="5018048" y="111512"/>
            <a:ext cx="4125951" cy="3133494"/>
            <a:chOff x="3656539" y="2503323"/>
            <a:chExt cx="5387666" cy="4324456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6D59008D-6A94-8740-AC1E-EB5BE66B0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2893" y="6156589"/>
              <a:ext cx="709544" cy="671190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8E10EB38-C50E-154F-A787-59B1C0BFB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1690" y="3734133"/>
              <a:ext cx="772515" cy="708139"/>
            </a:xfrm>
            <a:prstGeom prst="rect">
              <a:avLst/>
            </a:prstGeom>
          </p:spPr>
        </p:pic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2191E49-228E-7944-BAA6-96F0FDD5871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56539" y="2503323"/>
              <a:ext cx="5298174" cy="4179278"/>
              <a:chOff x="2961" y="7256"/>
              <a:chExt cx="6151" cy="4852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E7197EAA-7F1C-3646-A49B-3BC4E4D4F2C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961" y="7256"/>
                <a:ext cx="6151" cy="4852"/>
                <a:chOff x="2586" y="4024"/>
                <a:chExt cx="6151" cy="4852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8DE260D2-DB4C-8B40-BD20-F0F1FC21717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586" y="4024"/>
                  <a:ext cx="6151" cy="4852"/>
                  <a:chOff x="2586" y="4024"/>
                  <a:chExt cx="6151" cy="4852"/>
                </a:xfrm>
              </p:grpSpPr>
              <p:grpSp>
                <p:nvGrpSpPr>
                  <p:cNvPr id="155" name="Group 154">
                    <a:extLst>
                      <a:ext uri="{FF2B5EF4-FFF2-40B4-BE49-F238E27FC236}">
                        <a16:creationId xmlns:a16="http://schemas.microsoft.com/office/drawing/2014/main" id="{FC0F0A41-6893-7048-B477-9398EB36578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86" y="4024"/>
                    <a:ext cx="6151" cy="4852"/>
                    <a:chOff x="2586" y="4024"/>
                    <a:chExt cx="6151" cy="4852"/>
                  </a:xfrm>
                </p:grpSpPr>
                <p:grpSp>
                  <p:nvGrpSpPr>
                    <p:cNvPr id="172" name="Group 171">
                      <a:extLst>
                        <a:ext uri="{FF2B5EF4-FFF2-40B4-BE49-F238E27FC236}">
                          <a16:creationId xmlns:a16="http://schemas.microsoft.com/office/drawing/2014/main" id="{3C4A92E1-6E74-CE41-92DA-39914097239B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3638" y="4452"/>
                      <a:ext cx="3961" cy="3600"/>
                      <a:chOff x="4041" y="10263"/>
                      <a:chExt cx="3960" cy="3601"/>
                    </a:xfrm>
                  </p:grpSpPr>
                  <p:sp>
                    <p:nvSpPr>
                      <p:cNvPr id="197" name="Rectangle 196">
                        <a:extLst>
                          <a:ext uri="{FF2B5EF4-FFF2-40B4-BE49-F238E27FC236}">
                            <a16:creationId xmlns:a16="http://schemas.microsoft.com/office/drawing/2014/main" id="{9ED530EE-2037-FA49-B691-C0FF2057C74C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4041" y="10263"/>
                        <a:ext cx="3960" cy="3600"/>
                      </a:xfrm>
                      <a:prstGeom prst="rect">
                        <a:avLst/>
                      </a:prstGeom>
                      <a:solidFill>
                        <a:srgbClr val="FFFFFF">
                          <a:alpha val="50000"/>
                        </a:srgbClr>
                      </a:solidFill>
                      <a:ln w="254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cxnSp>
                    <p:nvCxnSpPr>
                      <p:cNvPr id="198" name="Line 183">
                        <a:extLst>
                          <a:ext uri="{FF2B5EF4-FFF2-40B4-BE49-F238E27FC236}">
                            <a16:creationId xmlns:a16="http://schemas.microsoft.com/office/drawing/2014/main" id="{AD0203CF-9A3F-3F48-A824-238AB69AB185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4041" y="10981"/>
                        <a:ext cx="396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99" name="Line 184">
                        <a:extLst>
                          <a:ext uri="{FF2B5EF4-FFF2-40B4-BE49-F238E27FC236}">
                            <a16:creationId xmlns:a16="http://schemas.microsoft.com/office/drawing/2014/main" id="{EECAF679-306A-184D-8422-3D357B7523C6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4041" y="11701"/>
                        <a:ext cx="396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0" name="Line 185">
                        <a:extLst>
                          <a:ext uri="{FF2B5EF4-FFF2-40B4-BE49-F238E27FC236}">
                            <a16:creationId xmlns:a16="http://schemas.microsoft.com/office/drawing/2014/main" id="{E9AED640-C549-F84C-A7A9-CC62484D248E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4041" y="12424"/>
                        <a:ext cx="396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1" name="Line 186">
                        <a:extLst>
                          <a:ext uri="{FF2B5EF4-FFF2-40B4-BE49-F238E27FC236}">
                            <a16:creationId xmlns:a16="http://schemas.microsoft.com/office/drawing/2014/main" id="{80AB7883-9CEA-304B-8651-E4D10D183468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4041" y="13144"/>
                        <a:ext cx="396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2" name="Line 187">
                        <a:extLst>
                          <a:ext uri="{FF2B5EF4-FFF2-40B4-BE49-F238E27FC236}">
                            <a16:creationId xmlns:a16="http://schemas.microsoft.com/office/drawing/2014/main" id="{D7F2D59D-99B3-E948-9F4A-5ED000FEE329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5595" y="10264"/>
                        <a:ext cx="0" cy="360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3" name="Line 188">
                        <a:extLst>
                          <a:ext uri="{FF2B5EF4-FFF2-40B4-BE49-F238E27FC236}">
                            <a16:creationId xmlns:a16="http://schemas.microsoft.com/office/drawing/2014/main" id="{BE3175BC-61F7-4A41-A41F-41554E18A0B2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6388" y="10264"/>
                        <a:ext cx="0" cy="360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4" name="Line 189">
                        <a:extLst>
                          <a:ext uri="{FF2B5EF4-FFF2-40B4-BE49-F238E27FC236}">
                            <a16:creationId xmlns:a16="http://schemas.microsoft.com/office/drawing/2014/main" id="{C8317144-B93B-7E48-A222-2FAC0E90A4A4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7178" y="10264"/>
                        <a:ext cx="0" cy="360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5" name="Line 190">
                        <a:extLst>
                          <a:ext uri="{FF2B5EF4-FFF2-40B4-BE49-F238E27FC236}">
                            <a16:creationId xmlns:a16="http://schemas.microsoft.com/office/drawing/2014/main" id="{BD8902E4-EF52-A845-966E-842E50AEE89E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4820" y="10264"/>
                        <a:ext cx="0" cy="360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173" name="Text Box 191">
                      <a:extLst>
                        <a:ext uri="{FF2B5EF4-FFF2-40B4-BE49-F238E27FC236}">
                          <a16:creationId xmlns:a16="http://schemas.microsoft.com/office/drawing/2014/main" id="{78ED4878-E8FF-154C-9AE6-E6E5E0E640C6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107" y="4024"/>
                      <a:ext cx="901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i="1">
                          <a:effectLst/>
                          <a:latin typeface="Symbol" pitchFamily="2" charset="2"/>
                          <a:ea typeface="Times New Roman" panose="02020603050405020304" pitchFamily="18" charset="0"/>
                        </a:rPr>
                        <a:t>f</a:t>
                      </a: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= </a:t>
                      </a:r>
                      <a:r>
                        <a:rPr lang="en-US" sz="1400" b="1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74" name="Text Box 192">
                      <a:extLst>
                        <a:ext uri="{FF2B5EF4-FFF2-40B4-BE49-F238E27FC236}">
                          <a16:creationId xmlns:a16="http://schemas.microsoft.com/office/drawing/2014/main" id="{49366D3A-6A84-4E43-9802-4587E48CAF98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3306" y="4083"/>
                      <a:ext cx="361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75" name="Text Box 193">
                      <a:extLst>
                        <a:ext uri="{FF2B5EF4-FFF2-40B4-BE49-F238E27FC236}">
                          <a16:creationId xmlns:a16="http://schemas.microsoft.com/office/drawing/2014/main" id="{1FB02E4C-842C-4E41-BF0E-0E6C2BCF89D5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3306" y="8042"/>
                      <a:ext cx="361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76" name="Text Box 194">
                      <a:extLst>
                        <a:ext uri="{FF2B5EF4-FFF2-40B4-BE49-F238E27FC236}">
                          <a16:creationId xmlns:a16="http://schemas.microsoft.com/office/drawing/2014/main" id="{8DBF7E20-6B66-0848-9760-5874062179F3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7628" y="8042"/>
                      <a:ext cx="361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77" name="Text Box 195">
                      <a:extLst>
                        <a:ext uri="{FF2B5EF4-FFF2-40B4-BE49-F238E27FC236}">
                          <a16:creationId xmlns:a16="http://schemas.microsoft.com/office/drawing/2014/main" id="{5E72410E-61EE-D545-92D7-A99129A7324D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7628" y="4083"/>
                      <a:ext cx="361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78" name="Text Box 196">
                      <a:extLst>
                        <a:ext uri="{FF2B5EF4-FFF2-40B4-BE49-F238E27FC236}">
                          <a16:creationId xmlns:a16="http://schemas.microsoft.com/office/drawing/2014/main" id="{3B973CC1-1AEF-7F41-9FAA-308F7C6CD09A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8001" y="5900"/>
                      <a:ext cx="736" cy="61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79" name="Text Box 197">
                      <a:extLst>
                        <a:ext uri="{FF2B5EF4-FFF2-40B4-BE49-F238E27FC236}">
                          <a16:creationId xmlns:a16="http://schemas.microsoft.com/office/drawing/2014/main" id="{E9E12E54-6DB2-2647-8752-B347FB257E1A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2586" y="5883"/>
                      <a:ext cx="90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i="1">
                          <a:effectLst/>
                          <a:latin typeface="Symbol" pitchFamily="2" charset="2"/>
                          <a:ea typeface="Times New Roman" panose="02020603050405020304" pitchFamily="18" charset="0"/>
                        </a:rPr>
                        <a:t>f</a:t>
                      </a: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= </a:t>
                      </a:r>
                      <a:r>
                        <a:rPr lang="en-US" sz="1400" b="1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80" name="Text Box 198">
                      <a:extLst>
                        <a:ext uri="{FF2B5EF4-FFF2-40B4-BE49-F238E27FC236}">
                          <a16:creationId xmlns:a16="http://schemas.microsoft.com/office/drawing/2014/main" id="{A4FA548A-A454-1241-ACAA-95AE13720BC0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107" y="8222"/>
                      <a:ext cx="736" cy="6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81" name="Oval 180">
                      <a:extLst>
                        <a:ext uri="{FF2B5EF4-FFF2-40B4-BE49-F238E27FC236}">
                          <a16:creationId xmlns:a16="http://schemas.microsoft.com/office/drawing/2014/main" id="{D840C823-FA20-D049-9DA6-0A4569D75C13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4398" y="5152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" name="Oval 181">
                      <a:extLst>
                        <a:ext uri="{FF2B5EF4-FFF2-40B4-BE49-F238E27FC236}">
                          <a16:creationId xmlns:a16="http://schemas.microsoft.com/office/drawing/2014/main" id="{F9EF72E6-D2ED-384E-BFB8-9D7C05BC49EB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162" y="5152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3" name="Oval 182">
                      <a:extLst>
                        <a:ext uri="{FF2B5EF4-FFF2-40B4-BE49-F238E27FC236}">
                          <a16:creationId xmlns:a16="http://schemas.microsoft.com/office/drawing/2014/main" id="{74A378E2-C0BA-F741-9E87-398CA023656B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964" y="5145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" name="Oval 183">
                      <a:extLst>
                        <a:ext uri="{FF2B5EF4-FFF2-40B4-BE49-F238E27FC236}">
                          <a16:creationId xmlns:a16="http://schemas.microsoft.com/office/drawing/2014/main" id="{31CBB96B-7D4F-8141-957E-1198132B59D6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754" y="5152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5" name="Oval 184">
                      <a:extLst>
                        <a:ext uri="{FF2B5EF4-FFF2-40B4-BE49-F238E27FC236}">
                          <a16:creationId xmlns:a16="http://schemas.microsoft.com/office/drawing/2014/main" id="{1014D27D-16C9-344C-AB45-7F8E9FDD9BA1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4398" y="5872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6" name="Oval 185">
                      <a:extLst>
                        <a:ext uri="{FF2B5EF4-FFF2-40B4-BE49-F238E27FC236}">
                          <a16:creationId xmlns:a16="http://schemas.microsoft.com/office/drawing/2014/main" id="{723CBFEA-A67E-2E44-A343-3B02FA1B54D2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162" y="5872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7" name="Oval 186">
                      <a:extLst>
                        <a:ext uri="{FF2B5EF4-FFF2-40B4-BE49-F238E27FC236}">
                          <a16:creationId xmlns:a16="http://schemas.microsoft.com/office/drawing/2014/main" id="{AB29A80B-88FC-2846-89EF-F7AD6537FDE7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964" y="5876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8" name="Oval 187">
                      <a:extLst>
                        <a:ext uri="{FF2B5EF4-FFF2-40B4-BE49-F238E27FC236}">
                          <a16:creationId xmlns:a16="http://schemas.microsoft.com/office/drawing/2014/main" id="{9F6EC9E4-37AE-9C4A-AB5F-E01847A32990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761" y="5876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9" name="Oval 188">
                      <a:extLst>
                        <a:ext uri="{FF2B5EF4-FFF2-40B4-BE49-F238E27FC236}">
                          <a16:creationId xmlns:a16="http://schemas.microsoft.com/office/drawing/2014/main" id="{2CE02157-4DCE-914B-BE94-8B4D3FF6E705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4398" y="659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0" name="Oval 189">
                      <a:extLst>
                        <a:ext uri="{FF2B5EF4-FFF2-40B4-BE49-F238E27FC236}">
                          <a16:creationId xmlns:a16="http://schemas.microsoft.com/office/drawing/2014/main" id="{3B4BF053-F16B-EE43-A7D0-E5AB163E2C68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162" y="6595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1" name="Oval 190">
                      <a:extLst>
                        <a:ext uri="{FF2B5EF4-FFF2-40B4-BE49-F238E27FC236}">
                          <a16:creationId xmlns:a16="http://schemas.microsoft.com/office/drawing/2014/main" id="{8ABB4359-51E6-0E48-9479-68DA80173489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971" y="659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2" name="Oval 191">
                      <a:extLst>
                        <a:ext uri="{FF2B5EF4-FFF2-40B4-BE49-F238E27FC236}">
                          <a16:creationId xmlns:a16="http://schemas.microsoft.com/office/drawing/2014/main" id="{0EF374DC-BAB5-E54A-A8EB-8861FC9869EE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761" y="659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3" name="Oval 192">
                      <a:extLst>
                        <a:ext uri="{FF2B5EF4-FFF2-40B4-BE49-F238E27FC236}">
                          <a16:creationId xmlns:a16="http://schemas.microsoft.com/office/drawing/2014/main" id="{1BF73E0B-2993-D041-9661-15660A7320C0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4398" y="731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" name="Oval 193">
                      <a:extLst>
                        <a:ext uri="{FF2B5EF4-FFF2-40B4-BE49-F238E27FC236}">
                          <a16:creationId xmlns:a16="http://schemas.microsoft.com/office/drawing/2014/main" id="{052E681D-9B30-5E48-AB8E-DBE488BB5E23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162" y="731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5" name="Oval 194">
                      <a:extLst>
                        <a:ext uri="{FF2B5EF4-FFF2-40B4-BE49-F238E27FC236}">
                          <a16:creationId xmlns:a16="http://schemas.microsoft.com/office/drawing/2014/main" id="{80626216-7F8E-EA45-B434-D357B63B4E2B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964" y="731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6" name="Oval 195">
                      <a:extLst>
                        <a:ext uri="{FF2B5EF4-FFF2-40B4-BE49-F238E27FC236}">
                          <a16:creationId xmlns:a16="http://schemas.microsoft.com/office/drawing/2014/main" id="{C22E3BF0-9C75-D64C-BD09-56675731D997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761" y="731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56" name="Text Box 215">
                    <a:extLst>
                      <a:ext uri="{FF2B5EF4-FFF2-40B4-BE49-F238E27FC236}">
                        <a16:creationId xmlns:a16="http://schemas.microsoft.com/office/drawing/2014/main" id="{BF53EA5D-098C-9848-9F31-DF3343897D15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468" y="4899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7" name="Text Box 216">
                    <a:extLst>
                      <a:ext uri="{FF2B5EF4-FFF2-40B4-BE49-F238E27FC236}">
                        <a16:creationId xmlns:a16="http://schemas.microsoft.com/office/drawing/2014/main" id="{DA585782-F7F8-F548-9A79-20B52B565C82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5243" y="4906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2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8" name="Text Box 217">
                    <a:extLst>
                      <a:ext uri="{FF2B5EF4-FFF2-40B4-BE49-F238E27FC236}">
                        <a16:creationId xmlns:a16="http://schemas.microsoft.com/office/drawing/2014/main" id="{3EF7BB96-5C93-EF40-B42B-3A52A774AB85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045" y="4895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3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9" name="Text Box 218">
                    <a:extLst>
                      <a:ext uri="{FF2B5EF4-FFF2-40B4-BE49-F238E27FC236}">
                        <a16:creationId xmlns:a16="http://schemas.microsoft.com/office/drawing/2014/main" id="{CC2E53E5-67FE-BE45-8A92-E55CBE0F34A2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809" y="4910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4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0" name="Text Box 219">
                    <a:extLst>
                      <a:ext uri="{FF2B5EF4-FFF2-40B4-BE49-F238E27FC236}">
                        <a16:creationId xmlns:a16="http://schemas.microsoft.com/office/drawing/2014/main" id="{916E86F4-8D5E-3948-B507-C9567F5F23F9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468" y="5630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5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1" name="Text Box 220">
                    <a:extLst>
                      <a:ext uri="{FF2B5EF4-FFF2-40B4-BE49-F238E27FC236}">
                        <a16:creationId xmlns:a16="http://schemas.microsoft.com/office/drawing/2014/main" id="{E5718258-5996-1C4E-A709-C81835E81C51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5243" y="564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6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2" name="Text Box 221">
                    <a:extLst>
                      <a:ext uri="{FF2B5EF4-FFF2-40B4-BE49-F238E27FC236}">
                        <a16:creationId xmlns:a16="http://schemas.microsoft.com/office/drawing/2014/main" id="{CF99BEDC-170B-9941-88BD-04B042956F0C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056" y="564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7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3" name="Text Box 222">
                    <a:extLst>
                      <a:ext uri="{FF2B5EF4-FFF2-40B4-BE49-F238E27FC236}">
                        <a16:creationId xmlns:a16="http://schemas.microsoft.com/office/drawing/2014/main" id="{FB7EF130-88AD-FD44-80F9-368CB92B1C52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831" y="564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8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4" name="Text Box 223">
                    <a:extLst>
                      <a:ext uri="{FF2B5EF4-FFF2-40B4-BE49-F238E27FC236}">
                        <a16:creationId xmlns:a16="http://schemas.microsoft.com/office/drawing/2014/main" id="{A383A4E5-2DE5-D147-B9BB-9D27869450F6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479" y="637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9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5" name="Text Box 224">
                    <a:extLst>
                      <a:ext uri="{FF2B5EF4-FFF2-40B4-BE49-F238E27FC236}">
                        <a16:creationId xmlns:a16="http://schemas.microsoft.com/office/drawing/2014/main" id="{5DDAFDF3-CC1C-734D-8E74-F348344B76A6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5236" y="637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10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6" name="Text Box 225">
                    <a:extLst>
                      <a:ext uri="{FF2B5EF4-FFF2-40B4-BE49-F238E27FC236}">
                        <a16:creationId xmlns:a16="http://schemas.microsoft.com/office/drawing/2014/main" id="{6A6C435F-5A76-0E4A-A22A-B26D0BD06820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034" y="6360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11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7" name="Text Box 226">
                    <a:extLst>
                      <a:ext uri="{FF2B5EF4-FFF2-40B4-BE49-F238E27FC236}">
                        <a16:creationId xmlns:a16="http://schemas.microsoft.com/office/drawing/2014/main" id="{7CC39DF5-5090-5C48-8BB2-78A800BE39E2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820" y="637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12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8" name="Text Box 227">
                    <a:extLst>
                      <a:ext uri="{FF2B5EF4-FFF2-40B4-BE49-F238E27FC236}">
                        <a16:creationId xmlns:a16="http://schemas.microsoft.com/office/drawing/2014/main" id="{3266D853-DFC0-874C-A175-E31AE567DCA2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457" y="7080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13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9" name="Text Box 228">
                    <a:extLst>
                      <a:ext uri="{FF2B5EF4-FFF2-40B4-BE49-F238E27FC236}">
                        <a16:creationId xmlns:a16="http://schemas.microsoft.com/office/drawing/2014/main" id="{7A7481EE-FD9E-D04B-8F26-B78FDAED49E4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5210" y="7080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14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0" name="Text Box 229">
                    <a:extLst>
                      <a:ext uri="{FF2B5EF4-FFF2-40B4-BE49-F238E27FC236}">
                        <a16:creationId xmlns:a16="http://schemas.microsoft.com/office/drawing/2014/main" id="{B4A2C1EB-EFFD-6C42-9CF0-BE5776272543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012" y="709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15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1" name="Text Box 230">
                    <a:extLst>
                      <a:ext uri="{FF2B5EF4-FFF2-40B4-BE49-F238E27FC236}">
                        <a16:creationId xmlns:a16="http://schemas.microsoft.com/office/drawing/2014/main" id="{EF3391EB-1FDD-2B46-B307-868C58B72B0E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798" y="7080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16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151" name="Line 231">
                  <a:extLst>
                    <a:ext uri="{FF2B5EF4-FFF2-40B4-BE49-F238E27FC236}">
                      <a16:creationId xmlns:a16="http://schemas.microsoft.com/office/drawing/2014/main" id="{781F834C-CA4B-C44C-9967-1E5D3672AB1B}"/>
                    </a:ext>
                  </a:extLst>
                </p:cNvPr>
                <p:cNvCxnSpPr>
                  <a:cxnSpLocks noChangeAspect="1" noEditPoints="1" noChangeArrowheads="1" noChangeShapeType="1"/>
                </p:cNvCxnSpPr>
                <p:nvPr/>
              </p:nvCxnSpPr>
              <p:spPr bwMode="auto">
                <a:xfrm>
                  <a:off x="3626" y="5665"/>
                  <a:ext cx="794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 type="triangl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52" name="Text Box 232">
                  <a:extLst>
                    <a:ext uri="{FF2B5EF4-FFF2-40B4-BE49-F238E27FC236}">
                      <a16:creationId xmlns:a16="http://schemas.microsoft.com/office/drawing/2014/main" id="{45AC5315-CE3B-D24B-81E3-42E34D817794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3887" y="5397"/>
                  <a:ext cx="360" cy="3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200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D</a:t>
                  </a:r>
                  <a:r>
                    <a:rPr lang="en-US" sz="1200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x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53" name="Text Box 233">
                  <a:extLst>
                    <a:ext uri="{FF2B5EF4-FFF2-40B4-BE49-F238E27FC236}">
                      <a16:creationId xmlns:a16="http://schemas.microsoft.com/office/drawing/2014/main" id="{66DACCCC-1285-AA41-A8D7-367A15465971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037" y="7524"/>
                  <a:ext cx="360" cy="3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200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D</a:t>
                  </a:r>
                  <a:r>
                    <a:rPr lang="en-US" sz="1200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y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154" name="Line 234">
                  <a:extLst>
                    <a:ext uri="{FF2B5EF4-FFF2-40B4-BE49-F238E27FC236}">
                      <a16:creationId xmlns:a16="http://schemas.microsoft.com/office/drawing/2014/main" id="{8F8E222B-9BC7-AE43-9267-B038A2276879}"/>
                    </a:ext>
                  </a:extLst>
                </p:cNvPr>
                <p:cNvCxnSpPr>
                  <a:cxnSpLocks noChangeAspect="1" noEditPoints="1" noChangeArrowheads="1" noChangeShapeType="1"/>
                </p:cNvCxnSpPr>
                <p:nvPr/>
              </p:nvCxnSpPr>
              <p:spPr bwMode="auto">
                <a:xfrm>
                  <a:off x="4310" y="7322"/>
                  <a:ext cx="0" cy="72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 type="triangl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142" name="Text Box 235">
                <a:extLst>
                  <a:ext uri="{FF2B5EF4-FFF2-40B4-BE49-F238E27FC236}">
                    <a16:creationId xmlns:a16="http://schemas.microsoft.com/office/drawing/2014/main" id="{6260475A-E4A7-C249-8870-54249AFAEA60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8049" y="8162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4’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43" name="Text Box 236">
                <a:extLst>
                  <a:ext uri="{FF2B5EF4-FFF2-40B4-BE49-F238E27FC236}">
                    <a16:creationId xmlns:a16="http://schemas.microsoft.com/office/drawing/2014/main" id="{60707D9F-9677-6C48-8907-E47AABA9F37A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8016" y="8882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8’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44" name="Text Box 237">
                <a:extLst>
                  <a:ext uri="{FF2B5EF4-FFF2-40B4-BE49-F238E27FC236}">
                    <a16:creationId xmlns:a16="http://schemas.microsoft.com/office/drawing/2014/main" id="{A2CC47AB-C167-1B44-BF1D-01202812C8D2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8038" y="9587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12’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45" name="Text Box 238">
                <a:extLst>
                  <a:ext uri="{FF2B5EF4-FFF2-40B4-BE49-F238E27FC236}">
                    <a16:creationId xmlns:a16="http://schemas.microsoft.com/office/drawing/2014/main" id="{58728C51-BADB-3C43-A278-F34BBD83A560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8038" y="10329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16’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46" name="Text Box 239">
                <a:extLst>
                  <a:ext uri="{FF2B5EF4-FFF2-40B4-BE49-F238E27FC236}">
                    <a16:creationId xmlns:a16="http://schemas.microsoft.com/office/drawing/2014/main" id="{85348382-A324-5244-B149-B3721791182E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842" y="1102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13’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47" name="Text Box 240">
                <a:extLst>
                  <a:ext uri="{FF2B5EF4-FFF2-40B4-BE49-F238E27FC236}">
                    <a16:creationId xmlns:a16="http://schemas.microsoft.com/office/drawing/2014/main" id="{ABCE836C-6DE1-4445-81AA-3868B5D76E04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632" y="11027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14’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48" name="Text Box 241">
                <a:extLst>
                  <a:ext uri="{FF2B5EF4-FFF2-40B4-BE49-F238E27FC236}">
                    <a16:creationId xmlns:a16="http://schemas.microsoft.com/office/drawing/2014/main" id="{14FABF2A-020C-A04B-8D3F-5149E8FB0EA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407" y="110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15’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49" name="Text Box 242">
                <a:extLst>
                  <a:ext uri="{FF2B5EF4-FFF2-40B4-BE49-F238E27FC236}">
                    <a16:creationId xmlns:a16="http://schemas.microsoft.com/office/drawing/2014/main" id="{9C4D87DE-7F55-D64A-9D97-36FEE4621E2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219" y="11031"/>
                <a:ext cx="602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16”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2BA566C2-551F-1248-A046-50A09E22C487}"/>
              </a:ext>
            </a:extLst>
          </p:cNvPr>
          <p:cNvSpPr txBox="1"/>
          <p:nvPr/>
        </p:nvSpPr>
        <p:spPr>
          <a:xfrm>
            <a:off x="303708" y="1365308"/>
            <a:ext cx="43406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equations will remain at 16 and the size of the matrix </a:t>
            </a:r>
            <a:r>
              <a:rPr lang="en-US" sz="2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16×16</a:t>
            </a:r>
          </a:p>
          <a:p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Node 16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16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equation is: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28B8F8-F657-3A48-8DA9-00337D328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61" y="3137561"/>
            <a:ext cx="7560773" cy="978142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4FBDAF7F-35FC-BD47-9637-FCA7EACEFF60}"/>
              </a:ext>
            </a:extLst>
          </p:cNvPr>
          <p:cNvSpPr txBox="1"/>
          <p:nvPr/>
        </p:nvSpPr>
        <p:spPr>
          <a:xfrm>
            <a:off x="410510" y="4196677"/>
            <a:ext cx="8082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Recall, for Node 16, the 16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equation for the 1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type BC was: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EA158A-1038-EA41-98F2-D2BA6ACE5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10" y="4816784"/>
            <a:ext cx="7190512" cy="101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9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3A422-A982-4722-9711-77D1DC25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22" y="970157"/>
            <a:ext cx="8664498" cy="56982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4A591D-6D15-F249-8AEA-3EBF722BC214}"/>
              </a:ext>
            </a:extLst>
          </p:cNvPr>
          <p:cNvGrpSpPr/>
          <p:nvPr/>
        </p:nvGrpSpPr>
        <p:grpSpPr>
          <a:xfrm>
            <a:off x="5018048" y="111512"/>
            <a:ext cx="4125951" cy="3133494"/>
            <a:chOff x="3656539" y="2503323"/>
            <a:chExt cx="5387666" cy="4324456"/>
          </a:xfrm>
        </p:grpSpPr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6D59008D-6A94-8740-AC1E-EB5BE66B0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2893" y="6156589"/>
              <a:ext cx="709544" cy="671190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8E10EB38-C50E-154F-A787-59B1C0BFB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1690" y="3734133"/>
              <a:ext cx="772515" cy="708139"/>
            </a:xfrm>
            <a:prstGeom prst="rect">
              <a:avLst/>
            </a:prstGeom>
          </p:spPr>
        </p:pic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2191E49-228E-7944-BAA6-96F0FDD5871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56539" y="2503323"/>
              <a:ext cx="5298174" cy="4179278"/>
              <a:chOff x="2961" y="7256"/>
              <a:chExt cx="6151" cy="4852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E7197EAA-7F1C-3646-A49B-3BC4E4D4F2C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961" y="7256"/>
                <a:ext cx="6151" cy="4852"/>
                <a:chOff x="2586" y="4024"/>
                <a:chExt cx="6151" cy="4852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8DE260D2-DB4C-8B40-BD20-F0F1FC21717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586" y="4024"/>
                  <a:ext cx="6151" cy="4852"/>
                  <a:chOff x="2586" y="4024"/>
                  <a:chExt cx="6151" cy="4852"/>
                </a:xfrm>
              </p:grpSpPr>
              <p:grpSp>
                <p:nvGrpSpPr>
                  <p:cNvPr id="155" name="Group 154">
                    <a:extLst>
                      <a:ext uri="{FF2B5EF4-FFF2-40B4-BE49-F238E27FC236}">
                        <a16:creationId xmlns:a16="http://schemas.microsoft.com/office/drawing/2014/main" id="{FC0F0A41-6893-7048-B477-9398EB36578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86" y="4024"/>
                    <a:ext cx="6151" cy="4852"/>
                    <a:chOff x="2586" y="4024"/>
                    <a:chExt cx="6151" cy="4852"/>
                  </a:xfrm>
                </p:grpSpPr>
                <p:grpSp>
                  <p:nvGrpSpPr>
                    <p:cNvPr id="172" name="Group 171">
                      <a:extLst>
                        <a:ext uri="{FF2B5EF4-FFF2-40B4-BE49-F238E27FC236}">
                          <a16:creationId xmlns:a16="http://schemas.microsoft.com/office/drawing/2014/main" id="{3C4A92E1-6E74-CE41-92DA-39914097239B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3638" y="4452"/>
                      <a:ext cx="3961" cy="3600"/>
                      <a:chOff x="4041" y="10263"/>
                      <a:chExt cx="3960" cy="3601"/>
                    </a:xfrm>
                  </p:grpSpPr>
                  <p:sp>
                    <p:nvSpPr>
                      <p:cNvPr id="197" name="Rectangle 196">
                        <a:extLst>
                          <a:ext uri="{FF2B5EF4-FFF2-40B4-BE49-F238E27FC236}">
                            <a16:creationId xmlns:a16="http://schemas.microsoft.com/office/drawing/2014/main" id="{9ED530EE-2037-FA49-B691-C0FF2057C74C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4041" y="10263"/>
                        <a:ext cx="3960" cy="3600"/>
                      </a:xfrm>
                      <a:prstGeom prst="rect">
                        <a:avLst/>
                      </a:prstGeom>
                      <a:solidFill>
                        <a:srgbClr val="FFFFFF">
                          <a:alpha val="50000"/>
                        </a:srgbClr>
                      </a:solidFill>
                      <a:ln w="254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cxnSp>
                    <p:nvCxnSpPr>
                      <p:cNvPr id="198" name="Line 183">
                        <a:extLst>
                          <a:ext uri="{FF2B5EF4-FFF2-40B4-BE49-F238E27FC236}">
                            <a16:creationId xmlns:a16="http://schemas.microsoft.com/office/drawing/2014/main" id="{AD0203CF-9A3F-3F48-A824-238AB69AB185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4041" y="10981"/>
                        <a:ext cx="396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99" name="Line 184">
                        <a:extLst>
                          <a:ext uri="{FF2B5EF4-FFF2-40B4-BE49-F238E27FC236}">
                            <a16:creationId xmlns:a16="http://schemas.microsoft.com/office/drawing/2014/main" id="{EECAF679-306A-184D-8422-3D357B7523C6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4041" y="11701"/>
                        <a:ext cx="396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0" name="Line 185">
                        <a:extLst>
                          <a:ext uri="{FF2B5EF4-FFF2-40B4-BE49-F238E27FC236}">
                            <a16:creationId xmlns:a16="http://schemas.microsoft.com/office/drawing/2014/main" id="{E9AED640-C549-F84C-A7A9-CC62484D248E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4041" y="12424"/>
                        <a:ext cx="396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1" name="Line 186">
                        <a:extLst>
                          <a:ext uri="{FF2B5EF4-FFF2-40B4-BE49-F238E27FC236}">
                            <a16:creationId xmlns:a16="http://schemas.microsoft.com/office/drawing/2014/main" id="{80AB7883-9CEA-304B-8651-E4D10D183468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4041" y="13144"/>
                        <a:ext cx="3960" cy="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2" name="Line 187">
                        <a:extLst>
                          <a:ext uri="{FF2B5EF4-FFF2-40B4-BE49-F238E27FC236}">
                            <a16:creationId xmlns:a16="http://schemas.microsoft.com/office/drawing/2014/main" id="{D7F2D59D-99B3-E948-9F4A-5ED000FEE329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5595" y="10264"/>
                        <a:ext cx="0" cy="360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3" name="Line 188">
                        <a:extLst>
                          <a:ext uri="{FF2B5EF4-FFF2-40B4-BE49-F238E27FC236}">
                            <a16:creationId xmlns:a16="http://schemas.microsoft.com/office/drawing/2014/main" id="{BE3175BC-61F7-4A41-A41F-41554E18A0B2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6388" y="10264"/>
                        <a:ext cx="0" cy="360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4" name="Line 189">
                        <a:extLst>
                          <a:ext uri="{FF2B5EF4-FFF2-40B4-BE49-F238E27FC236}">
                            <a16:creationId xmlns:a16="http://schemas.microsoft.com/office/drawing/2014/main" id="{C8317144-B93B-7E48-A222-2FAC0E90A4A4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7178" y="10264"/>
                        <a:ext cx="0" cy="360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5" name="Line 190">
                        <a:extLst>
                          <a:ext uri="{FF2B5EF4-FFF2-40B4-BE49-F238E27FC236}">
                            <a16:creationId xmlns:a16="http://schemas.microsoft.com/office/drawing/2014/main" id="{BD8902E4-EF52-A845-966E-842E50AEE89E}"/>
                          </a:ext>
                        </a:extLst>
                      </p:cNvPr>
                      <p:cNvCxnSpPr>
                        <a:cxnSpLocks noChangeAspect="1" noEditPoints="1" noChangeArrowheads="1" noChangeShapeType="1"/>
                      </p:cNvCxnSpPr>
                      <p:nvPr/>
                    </p:nvCxnSpPr>
                    <p:spPr bwMode="auto">
                      <a:xfrm>
                        <a:off x="4820" y="10264"/>
                        <a:ext cx="0" cy="3600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rgbClr val="000000"/>
                        </a:solidFill>
                        <a:prstDash val="dash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173" name="Text Box 191">
                      <a:extLst>
                        <a:ext uri="{FF2B5EF4-FFF2-40B4-BE49-F238E27FC236}">
                          <a16:creationId xmlns:a16="http://schemas.microsoft.com/office/drawing/2014/main" id="{78ED4878-E8FF-154C-9AE6-E6E5E0E640C6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107" y="4024"/>
                      <a:ext cx="901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i="1">
                          <a:effectLst/>
                          <a:latin typeface="Symbol" pitchFamily="2" charset="2"/>
                          <a:ea typeface="Times New Roman" panose="02020603050405020304" pitchFamily="18" charset="0"/>
                        </a:rPr>
                        <a:t>f</a:t>
                      </a: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= </a:t>
                      </a:r>
                      <a:r>
                        <a:rPr lang="en-US" sz="1400" b="1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74" name="Text Box 192">
                      <a:extLst>
                        <a:ext uri="{FF2B5EF4-FFF2-40B4-BE49-F238E27FC236}">
                          <a16:creationId xmlns:a16="http://schemas.microsoft.com/office/drawing/2014/main" id="{49366D3A-6A84-4E43-9802-4587E48CAF98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3306" y="4083"/>
                      <a:ext cx="361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75" name="Text Box 193">
                      <a:extLst>
                        <a:ext uri="{FF2B5EF4-FFF2-40B4-BE49-F238E27FC236}">
                          <a16:creationId xmlns:a16="http://schemas.microsoft.com/office/drawing/2014/main" id="{1FB02E4C-842C-4E41-BF0E-0E6C2BCF89D5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3306" y="8042"/>
                      <a:ext cx="361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76" name="Text Box 194">
                      <a:extLst>
                        <a:ext uri="{FF2B5EF4-FFF2-40B4-BE49-F238E27FC236}">
                          <a16:creationId xmlns:a16="http://schemas.microsoft.com/office/drawing/2014/main" id="{8DBF7E20-6B66-0848-9760-5874062179F3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7628" y="8042"/>
                      <a:ext cx="361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77" name="Text Box 195">
                      <a:extLst>
                        <a:ext uri="{FF2B5EF4-FFF2-40B4-BE49-F238E27FC236}">
                          <a16:creationId xmlns:a16="http://schemas.microsoft.com/office/drawing/2014/main" id="{5E72410E-61EE-D545-92D7-A99129A7324D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7628" y="4083"/>
                      <a:ext cx="361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78" name="Text Box 196">
                      <a:extLst>
                        <a:ext uri="{FF2B5EF4-FFF2-40B4-BE49-F238E27FC236}">
                          <a16:creationId xmlns:a16="http://schemas.microsoft.com/office/drawing/2014/main" id="{3B973CC1-1AEF-7F41-9FAA-308F7C6CD09A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8001" y="5900"/>
                      <a:ext cx="736" cy="61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79" name="Text Box 197">
                      <a:extLst>
                        <a:ext uri="{FF2B5EF4-FFF2-40B4-BE49-F238E27FC236}">
                          <a16:creationId xmlns:a16="http://schemas.microsoft.com/office/drawing/2014/main" id="{E9E12E54-6DB2-2647-8752-B347FB257E1A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2586" y="5883"/>
                      <a:ext cx="90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i="1">
                          <a:effectLst/>
                          <a:latin typeface="Symbol" pitchFamily="2" charset="2"/>
                          <a:ea typeface="Times New Roman" panose="02020603050405020304" pitchFamily="18" charset="0"/>
                        </a:rPr>
                        <a:t>f</a:t>
                      </a: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= </a:t>
                      </a:r>
                      <a:r>
                        <a:rPr lang="en-US" sz="1400" b="1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80" name="Text Box 198">
                      <a:extLst>
                        <a:ext uri="{FF2B5EF4-FFF2-40B4-BE49-F238E27FC236}">
                          <a16:creationId xmlns:a16="http://schemas.microsoft.com/office/drawing/2014/main" id="{A4FA548A-A454-1241-ACAA-95AE13720BC0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107" y="8222"/>
                      <a:ext cx="736" cy="6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18000" tIns="10800" rIns="18000" bIns="1080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81" name="Oval 180">
                      <a:extLst>
                        <a:ext uri="{FF2B5EF4-FFF2-40B4-BE49-F238E27FC236}">
                          <a16:creationId xmlns:a16="http://schemas.microsoft.com/office/drawing/2014/main" id="{D840C823-FA20-D049-9DA6-0A4569D75C13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4398" y="5152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" name="Oval 181">
                      <a:extLst>
                        <a:ext uri="{FF2B5EF4-FFF2-40B4-BE49-F238E27FC236}">
                          <a16:creationId xmlns:a16="http://schemas.microsoft.com/office/drawing/2014/main" id="{F9EF72E6-D2ED-384E-BFB8-9D7C05BC49EB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162" y="5152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3" name="Oval 182">
                      <a:extLst>
                        <a:ext uri="{FF2B5EF4-FFF2-40B4-BE49-F238E27FC236}">
                          <a16:creationId xmlns:a16="http://schemas.microsoft.com/office/drawing/2014/main" id="{74A378E2-C0BA-F741-9E87-398CA023656B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964" y="5145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" name="Oval 183">
                      <a:extLst>
                        <a:ext uri="{FF2B5EF4-FFF2-40B4-BE49-F238E27FC236}">
                          <a16:creationId xmlns:a16="http://schemas.microsoft.com/office/drawing/2014/main" id="{31CBB96B-7D4F-8141-957E-1198132B59D6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754" y="5152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5" name="Oval 184">
                      <a:extLst>
                        <a:ext uri="{FF2B5EF4-FFF2-40B4-BE49-F238E27FC236}">
                          <a16:creationId xmlns:a16="http://schemas.microsoft.com/office/drawing/2014/main" id="{1014D27D-16C9-344C-AB45-7F8E9FDD9BA1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4398" y="5872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6" name="Oval 185">
                      <a:extLst>
                        <a:ext uri="{FF2B5EF4-FFF2-40B4-BE49-F238E27FC236}">
                          <a16:creationId xmlns:a16="http://schemas.microsoft.com/office/drawing/2014/main" id="{723CBFEA-A67E-2E44-A343-3B02FA1B54D2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162" y="5872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7" name="Oval 186">
                      <a:extLst>
                        <a:ext uri="{FF2B5EF4-FFF2-40B4-BE49-F238E27FC236}">
                          <a16:creationId xmlns:a16="http://schemas.microsoft.com/office/drawing/2014/main" id="{AB29A80B-88FC-2846-89EF-F7AD6537FDE7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964" y="5876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8" name="Oval 187">
                      <a:extLst>
                        <a:ext uri="{FF2B5EF4-FFF2-40B4-BE49-F238E27FC236}">
                          <a16:creationId xmlns:a16="http://schemas.microsoft.com/office/drawing/2014/main" id="{9F6EC9E4-37AE-9C4A-AB5F-E01847A32990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761" y="5876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9" name="Oval 188">
                      <a:extLst>
                        <a:ext uri="{FF2B5EF4-FFF2-40B4-BE49-F238E27FC236}">
                          <a16:creationId xmlns:a16="http://schemas.microsoft.com/office/drawing/2014/main" id="{2CE02157-4DCE-914B-BE94-8B4D3FF6E705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4398" y="659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0" name="Oval 189">
                      <a:extLst>
                        <a:ext uri="{FF2B5EF4-FFF2-40B4-BE49-F238E27FC236}">
                          <a16:creationId xmlns:a16="http://schemas.microsoft.com/office/drawing/2014/main" id="{3B4BF053-F16B-EE43-A7D0-E5AB163E2C68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162" y="6595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1" name="Oval 190">
                      <a:extLst>
                        <a:ext uri="{FF2B5EF4-FFF2-40B4-BE49-F238E27FC236}">
                          <a16:creationId xmlns:a16="http://schemas.microsoft.com/office/drawing/2014/main" id="{8ABB4359-51E6-0E48-9479-68DA80173489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971" y="659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2" name="Oval 191">
                      <a:extLst>
                        <a:ext uri="{FF2B5EF4-FFF2-40B4-BE49-F238E27FC236}">
                          <a16:creationId xmlns:a16="http://schemas.microsoft.com/office/drawing/2014/main" id="{0EF374DC-BAB5-E54A-A8EB-8861FC9869EE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761" y="659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3" name="Oval 192">
                      <a:extLst>
                        <a:ext uri="{FF2B5EF4-FFF2-40B4-BE49-F238E27FC236}">
                          <a16:creationId xmlns:a16="http://schemas.microsoft.com/office/drawing/2014/main" id="{1BF73E0B-2993-D041-9661-15660A7320C0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4398" y="731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4" name="Oval 193">
                      <a:extLst>
                        <a:ext uri="{FF2B5EF4-FFF2-40B4-BE49-F238E27FC236}">
                          <a16:creationId xmlns:a16="http://schemas.microsoft.com/office/drawing/2014/main" id="{052E681D-9B30-5E48-AB8E-DBE488BB5E23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162" y="731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5" name="Oval 194">
                      <a:extLst>
                        <a:ext uri="{FF2B5EF4-FFF2-40B4-BE49-F238E27FC236}">
                          <a16:creationId xmlns:a16="http://schemas.microsoft.com/office/drawing/2014/main" id="{80626216-7F8E-EA45-B434-D357B63B4E2B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964" y="731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96" name="Oval 195">
                      <a:extLst>
                        <a:ext uri="{FF2B5EF4-FFF2-40B4-BE49-F238E27FC236}">
                          <a16:creationId xmlns:a16="http://schemas.microsoft.com/office/drawing/2014/main" id="{C22E3BF0-9C75-D64C-BD09-56675731D997}"/>
                        </a:ext>
                      </a:extLst>
                    </p:cNvPr>
                    <p:cNvSpPr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761" y="7311"/>
                      <a:ext cx="57" cy="57"/>
                    </a:xfrm>
                    <a:prstGeom prst="ellipse">
                      <a:avLst/>
                    </a:prstGeom>
                    <a:solidFill>
                      <a:srgbClr val="000000">
                        <a:alpha val="50000"/>
                      </a:srgbClr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56" name="Text Box 215">
                    <a:extLst>
                      <a:ext uri="{FF2B5EF4-FFF2-40B4-BE49-F238E27FC236}">
                        <a16:creationId xmlns:a16="http://schemas.microsoft.com/office/drawing/2014/main" id="{BF53EA5D-098C-9848-9F31-DF3343897D15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468" y="4899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7" name="Text Box 216">
                    <a:extLst>
                      <a:ext uri="{FF2B5EF4-FFF2-40B4-BE49-F238E27FC236}">
                        <a16:creationId xmlns:a16="http://schemas.microsoft.com/office/drawing/2014/main" id="{DA585782-F7F8-F548-9A79-20B52B565C82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5243" y="4906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2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8" name="Text Box 217">
                    <a:extLst>
                      <a:ext uri="{FF2B5EF4-FFF2-40B4-BE49-F238E27FC236}">
                        <a16:creationId xmlns:a16="http://schemas.microsoft.com/office/drawing/2014/main" id="{3EF7BB96-5C93-EF40-B42B-3A52A774AB85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045" y="4895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3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9" name="Text Box 218">
                    <a:extLst>
                      <a:ext uri="{FF2B5EF4-FFF2-40B4-BE49-F238E27FC236}">
                        <a16:creationId xmlns:a16="http://schemas.microsoft.com/office/drawing/2014/main" id="{CC2E53E5-67FE-BE45-8A92-E55CBE0F34A2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809" y="4910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4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0" name="Text Box 219">
                    <a:extLst>
                      <a:ext uri="{FF2B5EF4-FFF2-40B4-BE49-F238E27FC236}">
                        <a16:creationId xmlns:a16="http://schemas.microsoft.com/office/drawing/2014/main" id="{916E86F4-8D5E-3948-B507-C9567F5F23F9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468" y="5630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5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1" name="Text Box 220">
                    <a:extLst>
                      <a:ext uri="{FF2B5EF4-FFF2-40B4-BE49-F238E27FC236}">
                        <a16:creationId xmlns:a16="http://schemas.microsoft.com/office/drawing/2014/main" id="{E5718258-5996-1C4E-A709-C81835E81C51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5243" y="564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6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2" name="Text Box 221">
                    <a:extLst>
                      <a:ext uri="{FF2B5EF4-FFF2-40B4-BE49-F238E27FC236}">
                        <a16:creationId xmlns:a16="http://schemas.microsoft.com/office/drawing/2014/main" id="{CF99BEDC-170B-9941-88BD-04B042956F0C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056" y="564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7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3" name="Text Box 222">
                    <a:extLst>
                      <a:ext uri="{FF2B5EF4-FFF2-40B4-BE49-F238E27FC236}">
                        <a16:creationId xmlns:a16="http://schemas.microsoft.com/office/drawing/2014/main" id="{FB7EF130-88AD-FD44-80F9-368CB92B1C52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831" y="564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8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4" name="Text Box 223">
                    <a:extLst>
                      <a:ext uri="{FF2B5EF4-FFF2-40B4-BE49-F238E27FC236}">
                        <a16:creationId xmlns:a16="http://schemas.microsoft.com/office/drawing/2014/main" id="{A383A4E5-2DE5-D147-B9BB-9D27869450F6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479" y="637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9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5" name="Text Box 224">
                    <a:extLst>
                      <a:ext uri="{FF2B5EF4-FFF2-40B4-BE49-F238E27FC236}">
                        <a16:creationId xmlns:a16="http://schemas.microsoft.com/office/drawing/2014/main" id="{5DDAFDF3-CC1C-734D-8E74-F348344B76A6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5236" y="637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10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6" name="Text Box 225">
                    <a:extLst>
                      <a:ext uri="{FF2B5EF4-FFF2-40B4-BE49-F238E27FC236}">
                        <a16:creationId xmlns:a16="http://schemas.microsoft.com/office/drawing/2014/main" id="{6A6C435F-5A76-0E4A-A22A-B26D0BD06820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034" y="6360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11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7" name="Text Box 226">
                    <a:extLst>
                      <a:ext uri="{FF2B5EF4-FFF2-40B4-BE49-F238E27FC236}">
                        <a16:creationId xmlns:a16="http://schemas.microsoft.com/office/drawing/2014/main" id="{7CC39DF5-5090-5C48-8BB2-78A800BE39E2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820" y="637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12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8" name="Text Box 227">
                    <a:extLst>
                      <a:ext uri="{FF2B5EF4-FFF2-40B4-BE49-F238E27FC236}">
                        <a16:creationId xmlns:a16="http://schemas.microsoft.com/office/drawing/2014/main" id="{3266D853-DFC0-874C-A175-E31AE567DCA2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457" y="7080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13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9" name="Text Box 228">
                    <a:extLst>
                      <a:ext uri="{FF2B5EF4-FFF2-40B4-BE49-F238E27FC236}">
                        <a16:creationId xmlns:a16="http://schemas.microsoft.com/office/drawing/2014/main" id="{7A7481EE-FD9E-D04B-8F26-B78FDAED49E4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5210" y="7080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14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0" name="Text Box 229">
                    <a:extLst>
                      <a:ext uri="{FF2B5EF4-FFF2-40B4-BE49-F238E27FC236}">
                        <a16:creationId xmlns:a16="http://schemas.microsoft.com/office/drawing/2014/main" id="{B4A2C1EB-EFFD-6C42-9CF0-BE5776272543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012" y="7091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15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1" name="Text Box 230">
                    <a:extLst>
                      <a:ext uri="{FF2B5EF4-FFF2-40B4-BE49-F238E27FC236}">
                        <a16:creationId xmlns:a16="http://schemas.microsoft.com/office/drawing/2014/main" id="{EF3391EB-1FDD-2B46-B307-868C58B72B0E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6798" y="7080"/>
                    <a:ext cx="360" cy="36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16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151" name="Line 231">
                  <a:extLst>
                    <a:ext uri="{FF2B5EF4-FFF2-40B4-BE49-F238E27FC236}">
                      <a16:creationId xmlns:a16="http://schemas.microsoft.com/office/drawing/2014/main" id="{781F834C-CA4B-C44C-9967-1E5D3672AB1B}"/>
                    </a:ext>
                  </a:extLst>
                </p:cNvPr>
                <p:cNvCxnSpPr>
                  <a:cxnSpLocks noChangeAspect="1" noEditPoints="1" noChangeArrowheads="1" noChangeShapeType="1"/>
                </p:cNvCxnSpPr>
                <p:nvPr/>
              </p:nvCxnSpPr>
              <p:spPr bwMode="auto">
                <a:xfrm>
                  <a:off x="3626" y="5665"/>
                  <a:ext cx="794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 type="triangl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52" name="Text Box 232">
                  <a:extLst>
                    <a:ext uri="{FF2B5EF4-FFF2-40B4-BE49-F238E27FC236}">
                      <a16:creationId xmlns:a16="http://schemas.microsoft.com/office/drawing/2014/main" id="{45AC5315-CE3B-D24B-81E3-42E34D817794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3887" y="5397"/>
                  <a:ext cx="360" cy="3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200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D</a:t>
                  </a:r>
                  <a:r>
                    <a:rPr lang="en-US" sz="1200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x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53" name="Text Box 233">
                  <a:extLst>
                    <a:ext uri="{FF2B5EF4-FFF2-40B4-BE49-F238E27FC236}">
                      <a16:creationId xmlns:a16="http://schemas.microsoft.com/office/drawing/2014/main" id="{66DACCCC-1285-AA41-A8D7-367A15465971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037" y="7524"/>
                  <a:ext cx="360" cy="3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200">
                      <a:effectLst/>
                      <a:latin typeface="Symbol" pitchFamily="2" charset="2"/>
                      <a:ea typeface="Times New Roman" panose="02020603050405020304" pitchFamily="18" charset="0"/>
                    </a:rPr>
                    <a:t>D</a:t>
                  </a:r>
                  <a:r>
                    <a:rPr lang="en-US" sz="1200" i="1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y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cxnSp>
              <p:nvCxnSpPr>
                <p:cNvPr id="154" name="Line 234">
                  <a:extLst>
                    <a:ext uri="{FF2B5EF4-FFF2-40B4-BE49-F238E27FC236}">
                      <a16:creationId xmlns:a16="http://schemas.microsoft.com/office/drawing/2014/main" id="{8F8E222B-9BC7-AE43-9267-B038A2276879}"/>
                    </a:ext>
                  </a:extLst>
                </p:cNvPr>
                <p:cNvCxnSpPr>
                  <a:cxnSpLocks noChangeAspect="1" noEditPoints="1" noChangeArrowheads="1" noChangeShapeType="1"/>
                </p:cNvCxnSpPr>
                <p:nvPr/>
              </p:nvCxnSpPr>
              <p:spPr bwMode="auto">
                <a:xfrm>
                  <a:off x="4310" y="7322"/>
                  <a:ext cx="0" cy="72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 type="triangle" w="sm" len="sm"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142" name="Text Box 235">
                <a:extLst>
                  <a:ext uri="{FF2B5EF4-FFF2-40B4-BE49-F238E27FC236}">
                    <a16:creationId xmlns:a16="http://schemas.microsoft.com/office/drawing/2014/main" id="{6260475A-E4A7-C249-8870-54249AFAEA60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8049" y="8162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4’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43" name="Text Box 236">
                <a:extLst>
                  <a:ext uri="{FF2B5EF4-FFF2-40B4-BE49-F238E27FC236}">
                    <a16:creationId xmlns:a16="http://schemas.microsoft.com/office/drawing/2014/main" id="{60707D9F-9677-6C48-8907-E47AABA9F37A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8016" y="8882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8’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44" name="Text Box 237">
                <a:extLst>
                  <a:ext uri="{FF2B5EF4-FFF2-40B4-BE49-F238E27FC236}">
                    <a16:creationId xmlns:a16="http://schemas.microsoft.com/office/drawing/2014/main" id="{A2CC47AB-C167-1B44-BF1D-01202812C8D2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8038" y="9587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12’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45" name="Text Box 238">
                <a:extLst>
                  <a:ext uri="{FF2B5EF4-FFF2-40B4-BE49-F238E27FC236}">
                    <a16:creationId xmlns:a16="http://schemas.microsoft.com/office/drawing/2014/main" id="{58728C51-BADB-3C43-A278-F34BBD83A560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8038" y="10329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16’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46" name="Text Box 239">
                <a:extLst>
                  <a:ext uri="{FF2B5EF4-FFF2-40B4-BE49-F238E27FC236}">
                    <a16:creationId xmlns:a16="http://schemas.microsoft.com/office/drawing/2014/main" id="{85348382-A324-5244-B149-B3721791182E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4842" y="11020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13’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47" name="Text Box 240">
                <a:extLst>
                  <a:ext uri="{FF2B5EF4-FFF2-40B4-BE49-F238E27FC236}">
                    <a16:creationId xmlns:a16="http://schemas.microsoft.com/office/drawing/2014/main" id="{ABCE836C-6DE1-4445-81AA-3868B5D76E04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5632" y="11027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14’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48" name="Text Box 241">
                <a:extLst>
                  <a:ext uri="{FF2B5EF4-FFF2-40B4-BE49-F238E27FC236}">
                    <a16:creationId xmlns:a16="http://schemas.microsoft.com/office/drawing/2014/main" id="{14FABF2A-020C-A04B-8D3F-5149E8FB0EA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6407" y="11031"/>
                <a:ext cx="360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15’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49" name="Text Box 242">
                <a:extLst>
                  <a:ext uri="{FF2B5EF4-FFF2-40B4-BE49-F238E27FC236}">
                    <a16:creationId xmlns:a16="http://schemas.microsoft.com/office/drawing/2014/main" id="{9C4D87DE-7F55-D64A-9D97-36FEE4621E21}"/>
                  </a:ext>
                </a:extLst>
              </p:cNvPr>
              <p:cNvSpPr txBox="1">
                <a:spLocks noChangeAspect="1" noEditPoints="1" noChangeArrowheads="1" noChangeShapeType="1" noTextEdit="1"/>
              </p:cNvSpPr>
              <p:nvPr/>
            </p:nvSpPr>
            <p:spPr bwMode="auto">
              <a:xfrm>
                <a:off x="7219" y="11031"/>
                <a:ext cx="602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ot="0" vert="horz" wrap="square" lIns="0" tIns="0" rIns="0" bIns="0" anchor="t" anchorCtr="0" upright="1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16”</a:t>
                </a:r>
                <a:endParaRPr lang="en-IN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2BA566C2-551F-1248-A046-50A09E22C487}"/>
              </a:ext>
            </a:extLst>
          </p:cNvPr>
          <p:cNvSpPr txBox="1"/>
          <p:nvPr/>
        </p:nvSpPr>
        <p:spPr>
          <a:xfrm>
            <a:off x="303708" y="1365308"/>
            <a:ext cx="43406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equations will remain at 16 and the size of the matrix </a:t>
            </a:r>
            <a:r>
              <a:rPr lang="en-US" sz="2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16×16</a:t>
            </a:r>
          </a:p>
          <a:p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Node 8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8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equation is: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F1C5FF-C28C-A242-AB6D-DDAAB1C9A169}"/>
              </a:ext>
            </a:extLst>
          </p:cNvPr>
          <p:cNvSpPr txBox="1"/>
          <p:nvPr/>
        </p:nvSpPr>
        <p:spPr>
          <a:xfrm>
            <a:off x="200722" y="5446795"/>
            <a:ext cx="8603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obtaining the solutions for the 16 interior nodes, the values of phi at the boundary nodes are to be computed from the BC equations used for substitution!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B515D1A5-B0CD-4191-B655-EAA35396F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9" y="533580"/>
            <a:ext cx="5329756" cy="54776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Application of Backward Difference…approach 2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1EFE39-9D00-4AA7-B30C-65843FE25CF1}"/>
              </a:ext>
            </a:extLst>
          </p:cNvPr>
          <p:cNvGrpSpPr/>
          <p:nvPr/>
        </p:nvGrpSpPr>
        <p:grpSpPr>
          <a:xfrm>
            <a:off x="321833" y="3304347"/>
            <a:ext cx="8006881" cy="943486"/>
            <a:chOff x="321833" y="3304347"/>
            <a:chExt cx="8006881" cy="9434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E22741-3C05-9F48-A411-0D1FCC77F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833" y="3304347"/>
              <a:ext cx="8006881" cy="94348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756F43-8AA3-48A9-BFF6-C0925B76DC38}"/>
                </a:ext>
              </a:extLst>
            </p:cNvPr>
            <p:cNvSpPr txBox="1"/>
            <p:nvPr/>
          </p:nvSpPr>
          <p:spPr>
            <a:xfrm>
              <a:off x="6266738" y="3696308"/>
              <a:ext cx="485492" cy="379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’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13CC53-C276-4485-A0B1-21EDD9009AAD}"/>
              </a:ext>
            </a:extLst>
          </p:cNvPr>
          <p:cNvGrpSpPr/>
          <p:nvPr/>
        </p:nvGrpSpPr>
        <p:grpSpPr>
          <a:xfrm>
            <a:off x="340491" y="4427164"/>
            <a:ext cx="7283188" cy="955596"/>
            <a:chOff x="340491" y="4427164"/>
            <a:chExt cx="7283188" cy="95559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2F54025-7CF1-4ABC-8BAA-50E39D5EC099}"/>
                </a:ext>
              </a:extLst>
            </p:cNvPr>
            <p:cNvGrpSpPr/>
            <p:nvPr/>
          </p:nvGrpSpPr>
          <p:grpSpPr>
            <a:xfrm>
              <a:off x="340491" y="4427164"/>
              <a:ext cx="7283188" cy="955596"/>
              <a:chOff x="340491" y="4427164"/>
              <a:chExt cx="7283188" cy="95559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CD8596B-6A7C-7147-B95F-26E67DA22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491" y="4427164"/>
                <a:ext cx="7283188" cy="955596"/>
              </a:xfrm>
              <a:prstGeom prst="rect">
                <a:avLst/>
              </a:prstGeom>
            </p:spPr>
          </p:pic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FDF14AC-A5CB-4186-8D4B-61F41E68F1DC}"/>
                  </a:ext>
                </a:extLst>
              </p:cNvPr>
              <p:cNvSpPr txBox="1"/>
              <p:nvPr/>
            </p:nvSpPr>
            <p:spPr>
              <a:xfrm>
                <a:off x="1847138" y="4617212"/>
                <a:ext cx="485492" cy="379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’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4A1F224-BAAD-4D77-8914-4BCEAA539278}"/>
                </a:ext>
              </a:extLst>
            </p:cNvPr>
            <p:cNvSpPr txBox="1"/>
            <p:nvPr/>
          </p:nvSpPr>
          <p:spPr>
            <a:xfrm>
              <a:off x="6972375" y="4812838"/>
              <a:ext cx="485492" cy="379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651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54" y="315596"/>
            <a:ext cx="5126826" cy="57675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Ghost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3A422-A982-4722-9711-77D1DC25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22" y="970157"/>
            <a:ext cx="8664498" cy="56982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FCCC1-8F2A-5444-96D5-AE4CB2B8ADA1}"/>
              </a:ext>
            </a:extLst>
          </p:cNvPr>
          <p:cNvSpPr txBox="1"/>
          <p:nvPr/>
        </p:nvSpPr>
        <p:spPr>
          <a:xfrm>
            <a:off x="568976" y="863925"/>
            <a:ext cx="7927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equations is now 25 and the size of the matrix </a:t>
            </a:r>
            <a:r>
              <a:rPr lang="en-US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25×25</a:t>
            </a:r>
          </a:p>
          <a:p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Node 5: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99453-0134-5247-B467-AD33228A7D30}"/>
              </a:ext>
            </a:extLst>
          </p:cNvPr>
          <p:cNvSpPr txBox="1"/>
          <p:nvPr/>
        </p:nvSpPr>
        <p:spPr>
          <a:xfrm>
            <a:off x="661059" y="2524670"/>
            <a:ext cx="376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Node 23: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2B2C507-AB58-44AF-B472-4C19AA6CAA85}"/>
              </a:ext>
            </a:extLst>
          </p:cNvPr>
          <p:cNvGrpSpPr/>
          <p:nvPr/>
        </p:nvGrpSpPr>
        <p:grpSpPr>
          <a:xfrm>
            <a:off x="4972226" y="3648456"/>
            <a:ext cx="4180713" cy="3106415"/>
            <a:chOff x="4972226" y="3648456"/>
            <a:chExt cx="4180713" cy="3106415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71570E1-DAC4-954B-AC2B-F9B600F8E61F}"/>
                </a:ext>
              </a:extLst>
            </p:cNvPr>
            <p:cNvGrpSpPr/>
            <p:nvPr/>
          </p:nvGrpSpPr>
          <p:grpSpPr>
            <a:xfrm>
              <a:off x="4972226" y="3648456"/>
              <a:ext cx="4057560" cy="3019973"/>
              <a:chOff x="3329241" y="2229614"/>
              <a:chExt cx="5700545" cy="4438815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6C199A3A-7C66-A549-83F8-743B888E04B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29241" y="2229614"/>
                <a:ext cx="5627196" cy="4438815"/>
                <a:chOff x="2586" y="4024"/>
                <a:chExt cx="6151" cy="4852"/>
              </a:xfrm>
            </p:grpSpPr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95B15867-32AD-FE44-B42F-9D71081DC12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586" y="4024"/>
                  <a:ext cx="6151" cy="4852"/>
                  <a:chOff x="2586" y="4024"/>
                  <a:chExt cx="6151" cy="4852"/>
                </a:xfrm>
              </p:grpSpPr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CC02E7A0-BF2A-BE4C-8459-979ABB7C37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86" y="4024"/>
                    <a:ext cx="6151" cy="4852"/>
                    <a:chOff x="2586" y="4024"/>
                    <a:chExt cx="6151" cy="4852"/>
                  </a:xfrm>
                </p:grpSpPr>
                <p:grpSp>
                  <p:nvGrpSpPr>
                    <p:cNvPr id="85" name="Group 84">
                      <a:extLst>
                        <a:ext uri="{FF2B5EF4-FFF2-40B4-BE49-F238E27FC236}">
                          <a16:creationId xmlns:a16="http://schemas.microsoft.com/office/drawing/2014/main" id="{C22B6DD4-D4D7-1F46-8761-7A542D0E131E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2586" y="4024"/>
                      <a:ext cx="6151" cy="4852"/>
                      <a:chOff x="2586" y="4024"/>
                      <a:chExt cx="6151" cy="4852"/>
                    </a:xfrm>
                  </p:grpSpPr>
                  <p:grpSp>
                    <p:nvGrpSpPr>
                      <p:cNvPr id="102" name="Group 101">
                        <a:extLst>
                          <a:ext uri="{FF2B5EF4-FFF2-40B4-BE49-F238E27FC236}">
                            <a16:creationId xmlns:a16="http://schemas.microsoft.com/office/drawing/2014/main" id="{0A1862A6-670E-A14C-AC50-A4EAEEDFB51D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3638" y="4453"/>
                        <a:ext cx="3961" cy="3599"/>
                        <a:chOff x="4041" y="10264"/>
                        <a:chExt cx="3960" cy="3600"/>
                      </a:xfrm>
                    </p:grpSpPr>
                    <p:sp>
                      <p:nvSpPr>
                        <p:cNvPr id="127" name="Rectangle 126">
                          <a:extLst>
                            <a:ext uri="{FF2B5EF4-FFF2-40B4-BE49-F238E27FC236}">
                              <a16:creationId xmlns:a16="http://schemas.microsoft.com/office/drawing/2014/main" id="{FC3437BE-886D-0844-8EB0-D1819D102D9F}"/>
                            </a:ext>
                          </a:extLst>
                        </p:cNvPr>
                        <p:cNvSpPr>
                          <a:spLocks noChangeAspect="1" noEditPoints="1" noChangeArrowheads="1" noChangeShapeType="1" noTextEdit="1"/>
                        </p:cNvSpPr>
                        <p:nvPr/>
                      </p:nvSpPr>
                      <p:spPr bwMode="auto">
                        <a:xfrm>
                          <a:off x="4041" y="10264"/>
                          <a:ext cx="3960" cy="3600"/>
                        </a:xfrm>
                        <a:prstGeom prst="rect">
                          <a:avLst/>
                        </a:prstGeom>
                        <a:solidFill>
                          <a:srgbClr val="FFFFFF">
                            <a:alpha val="50000"/>
                          </a:srgbClr>
                        </a:solidFill>
                        <a:ln w="2540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rot="0" vert="horz" wrap="square" lIns="91440" tIns="45720" rIns="91440" bIns="45720" anchor="t" anchorCtr="0" upright="1">
                          <a:no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cxnSp>
                      <p:nvCxnSpPr>
                        <p:cNvPr id="128" name="Line 106">
                          <a:extLst>
                            <a:ext uri="{FF2B5EF4-FFF2-40B4-BE49-F238E27FC236}">
                              <a16:creationId xmlns:a16="http://schemas.microsoft.com/office/drawing/2014/main" id="{3DF3BF33-D1DA-BE4E-944E-B41F93E8F125}"/>
                            </a:ext>
                          </a:extLst>
                        </p:cNvPr>
                        <p:cNvCxnSpPr>
                          <a:cxnSpLocks noChangeAspect="1" noEditPoints="1" noChangeArrowheads="1" noChangeShapeType="1"/>
                        </p:cNvCxnSpPr>
                        <p:nvPr/>
                      </p:nvCxnSpPr>
                      <p:spPr bwMode="auto">
                        <a:xfrm>
                          <a:off x="4041" y="10981"/>
                          <a:ext cx="3960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prstDash val="dash"/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</p:cxnSp>
                    <p:cxnSp>
                      <p:nvCxnSpPr>
                        <p:cNvPr id="129" name="Line 107">
                          <a:extLst>
                            <a:ext uri="{FF2B5EF4-FFF2-40B4-BE49-F238E27FC236}">
                              <a16:creationId xmlns:a16="http://schemas.microsoft.com/office/drawing/2014/main" id="{30FC5D44-73A8-2342-9E27-4F7CB5460E52}"/>
                            </a:ext>
                          </a:extLst>
                        </p:cNvPr>
                        <p:cNvCxnSpPr>
                          <a:cxnSpLocks noChangeAspect="1" noEditPoints="1" noChangeArrowheads="1" noChangeShapeType="1"/>
                        </p:cNvCxnSpPr>
                        <p:nvPr/>
                      </p:nvCxnSpPr>
                      <p:spPr bwMode="auto">
                        <a:xfrm>
                          <a:off x="4041" y="11701"/>
                          <a:ext cx="3960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prstDash val="dash"/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</p:cxnSp>
                    <p:cxnSp>
                      <p:nvCxnSpPr>
                        <p:cNvPr id="130" name="Line 108">
                          <a:extLst>
                            <a:ext uri="{FF2B5EF4-FFF2-40B4-BE49-F238E27FC236}">
                              <a16:creationId xmlns:a16="http://schemas.microsoft.com/office/drawing/2014/main" id="{EE605BB1-D1B5-6A49-A642-CA7083469EF3}"/>
                            </a:ext>
                          </a:extLst>
                        </p:cNvPr>
                        <p:cNvCxnSpPr>
                          <a:cxnSpLocks noChangeAspect="1" noEditPoints="1" noChangeArrowheads="1" noChangeShapeType="1"/>
                        </p:cNvCxnSpPr>
                        <p:nvPr/>
                      </p:nvCxnSpPr>
                      <p:spPr bwMode="auto">
                        <a:xfrm>
                          <a:off x="4041" y="12424"/>
                          <a:ext cx="3960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prstDash val="dash"/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</p:cxnSp>
                    <p:cxnSp>
                      <p:nvCxnSpPr>
                        <p:cNvPr id="131" name="Line 109">
                          <a:extLst>
                            <a:ext uri="{FF2B5EF4-FFF2-40B4-BE49-F238E27FC236}">
                              <a16:creationId xmlns:a16="http://schemas.microsoft.com/office/drawing/2014/main" id="{0C7FC813-4F13-534F-99DB-43C0FC548685}"/>
                            </a:ext>
                          </a:extLst>
                        </p:cNvPr>
                        <p:cNvCxnSpPr>
                          <a:cxnSpLocks noChangeAspect="1" noEditPoints="1" noChangeArrowheads="1" noChangeShapeType="1"/>
                        </p:cNvCxnSpPr>
                        <p:nvPr/>
                      </p:nvCxnSpPr>
                      <p:spPr bwMode="auto">
                        <a:xfrm>
                          <a:off x="4041" y="13144"/>
                          <a:ext cx="3960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prstDash val="dash"/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</p:cxnSp>
                    <p:cxnSp>
                      <p:nvCxnSpPr>
                        <p:cNvPr id="132" name="Line 110">
                          <a:extLst>
                            <a:ext uri="{FF2B5EF4-FFF2-40B4-BE49-F238E27FC236}">
                              <a16:creationId xmlns:a16="http://schemas.microsoft.com/office/drawing/2014/main" id="{F35C9739-2D9D-014C-B3D2-537C88F493FB}"/>
                            </a:ext>
                          </a:extLst>
                        </p:cNvPr>
                        <p:cNvCxnSpPr>
                          <a:cxnSpLocks noChangeAspect="1" noEditPoints="1" noChangeArrowheads="1" noChangeShapeType="1"/>
                        </p:cNvCxnSpPr>
                        <p:nvPr/>
                      </p:nvCxnSpPr>
                      <p:spPr bwMode="auto">
                        <a:xfrm>
                          <a:off x="5595" y="10264"/>
                          <a:ext cx="0" cy="360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prstDash val="dash"/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</p:cxnSp>
                    <p:cxnSp>
                      <p:nvCxnSpPr>
                        <p:cNvPr id="133" name="Line 111">
                          <a:extLst>
                            <a:ext uri="{FF2B5EF4-FFF2-40B4-BE49-F238E27FC236}">
                              <a16:creationId xmlns:a16="http://schemas.microsoft.com/office/drawing/2014/main" id="{6E2F6374-8918-5A49-A795-ACE4B685DE45}"/>
                            </a:ext>
                          </a:extLst>
                        </p:cNvPr>
                        <p:cNvCxnSpPr>
                          <a:cxnSpLocks noChangeAspect="1" noEditPoints="1" noChangeArrowheads="1" noChangeShapeType="1"/>
                        </p:cNvCxnSpPr>
                        <p:nvPr/>
                      </p:nvCxnSpPr>
                      <p:spPr bwMode="auto">
                        <a:xfrm>
                          <a:off x="6388" y="10264"/>
                          <a:ext cx="0" cy="360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prstDash val="dash"/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</p:cxnSp>
                    <p:cxnSp>
                      <p:nvCxnSpPr>
                        <p:cNvPr id="134" name="Line 112">
                          <a:extLst>
                            <a:ext uri="{FF2B5EF4-FFF2-40B4-BE49-F238E27FC236}">
                              <a16:creationId xmlns:a16="http://schemas.microsoft.com/office/drawing/2014/main" id="{CA0CCC78-CF06-E44D-BC12-B82759B4A387}"/>
                            </a:ext>
                          </a:extLst>
                        </p:cNvPr>
                        <p:cNvCxnSpPr>
                          <a:cxnSpLocks noChangeAspect="1" noEditPoints="1" noChangeArrowheads="1" noChangeShapeType="1"/>
                        </p:cNvCxnSpPr>
                        <p:nvPr/>
                      </p:nvCxnSpPr>
                      <p:spPr bwMode="auto">
                        <a:xfrm>
                          <a:off x="7178" y="10264"/>
                          <a:ext cx="0" cy="360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prstDash val="dash"/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</p:cxnSp>
                    <p:cxnSp>
                      <p:nvCxnSpPr>
                        <p:cNvPr id="135" name="Line 113">
                          <a:extLst>
                            <a:ext uri="{FF2B5EF4-FFF2-40B4-BE49-F238E27FC236}">
                              <a16:creationId xmlns:a16="http://schemas.microsoft.com/office/drawing/2014/main" id="{A8AB9832-2344-E14C-A268-DA8DD62294A5}"/>
                            </a:ext>
                          </a:extLst>
                        </p:cNvPr>
                        <p:cNvCxnSpPr>
                          <a:cxnSpLocks noChangeAspect="1" noEditPoints="1" noChangeArrowheads="1" noChangeShapeType="1"/>
                        </p:cNvCxnSpPr>
                        <p:nvPr/>
                      </p:nvCxnSpPr>
                      <p:spPr bwMode="auto">
                        <a:xfrm>
                          <a:off x="4820" y="10264"/>
                          <a:ext cx="0" cy="360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prstDash val="dash"/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</p:cxnSp>
                  </p:grpSp>
                  <p:sp>
                    <p:nvSpPr>
                      <p:cNvPr id="103" name="Text Box 114">
                        <a:extLst>
                          <a:ext uri="{FF2B5EF4-FFF2-40B4-BE49-F238E27FC236}">
                            <a16:creationId xmlns:a16="http://schemas.microsoft.com/office/drawing/2014/main" id="{831F63D9-91A7-EA43-9214-B035A1D8AEDD}"/>
                          </a:ext>
                        </a:extLst>
                      </p:cNvPr>
                      <p:cNvSpPr txBox="1"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5107" y="4024"/>
                        <a:ext cx="901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rot="0" vert="horz" wrap="square" lIns="18000" tIns="10800" rIns="18000" bIns="10800" anchor="t" anchorCtr="0" upright="1"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en-US" sz="1400" b="1" i="1">
                            <a:effectLst/>
                            <a:latin typeface="Symbol" pitchFamily="2" charset="2"/>
                            <a:ea typeface="Times New Roman" panose="02020603050405020304" pitchFamily="18" charset="0"/>
                          </a:rPr>
                          <a:t>f</a:t>
                        </a:r>
                        <a:r>
                          <a:rPr lang="en-US" sz="1400" b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a:t> = </a:t>
                        </a:r>
                        <a:r>
                          <a:rPr lang="en-US" sz="1400" b="1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a:t>a</a:t>
                        </a:r>
                        <a:endParaRPr lang="en-IN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04" name="Text Box 115">
                        <a:extLst>
                          <a:ext uri="{FF2B5EF4-FFF2-40B4-BE49-F238E27FC236}">
                            <a16:creationId xmlns:a16="http://schemas.microsoft.com/office/drawing/2014/main" id="{D4258F12-7777-FD44-A6C7-D1CD2F821B5B}"/>
                          </a:ext>
                        </a:extLst>
                      </p:cNvPr>
                      <p:cNvSpPr txBox="1"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3306" y="4083"/>
                        <a:ext cx="361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rot="0" vert="horz" wrap="square" lIns="18000" tIns="10800" rIns="18000" bIns="10800" anchor="t" anchorCtr="0" upright="1"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en-US" sz="1400" b="1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A</a:t>
                        </a:r>
                        <a:endParaRPr lang="en-IN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05" name="Text Box 116">
                        <a:extLst>
                          <a:ext uri="{FF2B5EF4-FFF2-40B4-BE49-F238E27FC236}">
                            <a16:creationId xmlns:a16="http://schemas.microsoft.com/office/drawing/2014/main" id="{1D6B03BD-7684-774E-BBD0-57B563215E34}"/>
                          </a:ext>
                        </a:extLst>
                      </p:cNvPr>
                      <p:cNvSpPr txBox="1"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3306" y="8042"/>
                        <a:ext cx="361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rot="0" vert="horz" wrap="square" lIns="18000" tIns="10800" rIns="18000" bIns="10800" anchor="t" anchorCtr="0" upright="1"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en-US" sz="1400" b="1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D</a:t>
                        </a:r>
                        <a:endParaRPr lang="en-IN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06" name="Text Box 117">
                        <a:extLst>
                          <a:ext uri="{FF2B5EF4-FFF2-40B4-BE49-F238E27FC236}">
                            <a16:creationId xmlns:a16="http://schemas.microsoft.com/office/drawing/2014/main" id="{2581A235-7EB6-DE48-A64F-B8106BE598E3}"/>
                          </a:ext>
                        </a:extLst>
                      </p:cNvPr>
                      <p:cNvSpPr txBox="1"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7628" y="8042"/>
                        <a:ext cx="361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rot="0" vert="horz" wrap="square" lIns="18000" tIns="10800" rIns="18000" bIns="10800" anchor="t" anchorCtr="0" upright="1"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en-US" sz="1400" b="1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C</a:t>
                        </a:r>
                        <a:endParaRPr lang="en-IN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07" name="Text Box 118">
                        <a:extLst>
                          <a:ext uri="{FF2B5EF4-FFF2-40B4-BE49-F238E27FC236}">
                            <a16:creationId xmlns:a16="http://schemas.microsoft.com/office/drawing/2014/main" id="{E23B7066-7B69-F349-B828-21E2F63AF443}"/>
                          </a:ext>
                        </a:extLst>
                      </p:cNvPr>
                      <p:cNvSpPr txBox="1"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7628" y="4083"/>
                        <a:ext cx="361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rot="0" vert="horz" wrap="square" lIns="18000" tIns="10800" rIns="18000" bIns="10800" anchor="t" anchorCtr="0" upright="1"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en-US" sz="1400" b="1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B</a:t>
                        </a:r>
                        <a:endParaRPr lang="en-IN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08" name="Text Box 119">
                        <a:extLst>
                          <a:ext uri="{FF2B5EF4-FFF2-40B4-BE49-F238E27FC236}">
                            <a16:creationId xmlns:a16="http://schemas.microsoft.com/office/drawing/2014/main" id="{0A92A4F3-90A1-224C-BA15-38C532F8CE55}"/>
                          </a:ext>
                        </a:extLst>
                      </p:cNvPr>
                      <p:cNvSpPr txBox="1"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8001" y="5900"/>
                        <a:ext cx="736" cy="6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rot="0" vert="horz" wrap="square" lIns="18000" tIns="10800" rIns="18000" bIns="10800" anchor="t" anchorCtr="0" upright="1"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endParaRPr lang="en-IN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09" name="Text Box 120">
                        <a:extLst>
                          <a:ext uri="{FF2B5EF4-FFF2-40B4-BE49-F238E27FC236}">
                            <a16:creationId xmlns:a16="http://schemas.microsoft.com/office/drawing/2014/main" id="{EB25BEE6-323E-7D40-954D-8DABB200F088}"/>
                          </a:ext>
                        </a:extLst>
                      </p:cNvPr>
                      <p:cNvSpPr txBox="1"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2586" y="5883"/>
                        <a:ext cx="900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rot="0" vert="horz" wrap="square" lIns="18000" tIns="10800" rIns="18000" bIns="10800" anchor="t" anchorCtr="0" upright="1"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en-US" sz="1400" b="1" i="1">
                            <a:effectLst/>
                            <a:latin typeface="Symbol" pitchFamily="2" charset="2"/>
                            <a:ea typeface="Times New Roman" panose="02020603050405020304" pitchFamily="18" charset="0"/>
                          </a:rPr>
                          <a:t>f</a:t>
                        </a:r>
                        <a:r>
                          <a:rPr lang="en-US" sz="1400" b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a:t> = </a:t>
                        </a:r>
                        <a:r>
                          <a:rPr lang="en-US" sz="1400" b="1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a:t>d</a:t>
                        </a:r>
                        <a:endParaRPr lang="en-IN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10" name="Text Box 121">
                        <a:extLst>
                          <a:ext uri="{FF2B5EF4-FFF2-40B4-BE49-F238E27FC236}">
                            <a16:creationId xmlns:a16="http://schemas.microsoft.com/office/drawing/2014/main" id="{D268C27C-9377-5044-8E39-69EB8F48CC99}"/>
                          </a:ext>
                        </a:extLst>
                      </p:cNvPr>
                      <p:cNvSpPr txBox="1"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5107" y="8222"/>
                        <a:ext cx="736" cy="6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rot="0" vert="horz" wrap="square" lIns="18000" tIns="10800" rIns="18000" bIns="10800" anchor="t" anchorCtr="0" upright="1"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endParaRPr lang="en-IN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11" name="Oval 110">
                        <a:extLst>
                          <a:ext uri="{FF2B5EF4-FFF2-40B4-BE49-F238E27FC236}">
                            <a16:creationId xmlns:a16="http://schemas.microsoft.com/office/drawing/2014/main" id="{DAB7C229-129C-4442-AABB-6F867153773B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4398" y="5152"/>
                        <a:ext cx="57" cy="57"/>
                      </a:xfrm>
                      <a:prstGeom prst="ellipse">
                        <a:avLst/>
                      </a:prstGeom>
                      <a:solidFill>
                        <a:srgbClr val="000000">
                          <a:alpha val="50000"/>
                        </a:srgbClr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2" name="Oval 111">
                        <a:extLst>
                          <a:ext uri="{FF2B5EF4-FFF2-40B4-BE49-F238E27FC236}">
                            <a16:creationId xmlns:a16="http://schemas.microsoft.com/office/drawing/2014/main" id="{2DC92625-BB64-2D46-859E-FA8D3AFECFE4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5162" y="5152"/>
                        <a:ext cx="57" cy="57"/>
                      </a:xfrm>
                      <a:prstGeom prst="ellipse">
                        <a:avLst/>
                      </a:prstGeom>
                      <a:solidFill>
                        <a:srgbClr val="000000">
                          <a:alpha val="50000"/>
                        </a:srgbClr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3" name="Oval 112">
                        <a:extLst>
                          <a:ext uri="{FF2B5EF4-FFF2-40B4-BE49-F238E27FC236}">
                            <a16:creationId xmlns:a16="http://schemas.microsoft.com/office/drawing/2014/main" id="{54AA877E-C6EE-4842-A70B-3063256E3FE8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5964" y="5145"/>
                        <a:ext cx="57" cy="57"/>
                      </a:xfrm>
                      <a:prstGeom prst="ellipse">
                        <a:avLst/>
                      </a:prstGeom>
                      <a:solidFill>
                        <a:srgbClr val="000000">
                          <a:alpha val="50000"/>
                        </a:srgbClr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4" name="Oval 113">
                        <a:extLst>
                          <a:ext uri="{FF2B5EF4-FFF2-40B4-BE49-F238E27FC236}">
                            <a16:creationId xmlns:a16="http://schemas.microsoft.com/office/drawing/2014/main" id="{89F0DE9C-FEE1-AB44-94AD-E32E144F6282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6754" y="5152"/>
                        <a:ext cx="57" cy="57"/>
                      </a:xfrm>
                      <a:prstGeom prst="ellipse">
                        <a:avLst/>
                      </a:prstGeom>
                      <a:solidFill>
                        <a:srgbClr val="000000">
                          <a:alpha val="50000"/>
                        </a:srgbClr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5" name="Oval 114">
                        <a:extLst>
                          <a:ext uri="{FF2B5EF4-FFF2-40B4-BE49-F238E27FC236}">
                            <a16:creationId xmlns:a16="http://schemas.microsoft.com/office/drawing/2014/main" id="{0ED226E0-5A86-2D4C-BA67-2DC1347D376E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4398" y="5872"/>
                        <a:ext cx="57" cy="57"/>
                      </a:xfrm>
                      <a:prstGeom prst="ellipse">
                        <a:avLst/>
                      </a:prstGeom>
                      <a:solidFill>
                        <a:srgbClr val="000000">
                          <a:alpha val="50000"/>
                        </a:srgbClr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6" name="Oval 115">
                        <a:extLst>
                          <a:ext uri="{FF2B5EF4-FFF2-40B4-BE49-F238E27FC236}">
                            <a16:creationId xmlns:a16="http://schemas.microsoft.com/office/drawing/2014/main" id="{D791A668-30AF-2A45-B432-3E28470C1D67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5162" y="5872"/>
                        <a:ext cx="57" cy="57"/>
                      </a:xfrm>
                      <a:prstGeom prst="ellipse">
                        <a:avLst/>
                      </a:prstGeom>
                      <a:solidFill>
                        <a:srgbClr val="000000">
                          <a:alpha val="50000"/>
                        </a:srgbClr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7" name="Oval 116">
                        <a:extLst>
                          <a:ext uri="{FF2B5EF4-FFF2-40B4-BE49-F238E27FC236}">
                            <a16:creationId xmlns:a16="http://schemas.microsoft.com/office/drawing/2014/main" id="{4D94A5DD-359D-7240-BAB5-A0AD490E4E9F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5964" y="5876"/>
                        <a:ext cx="57" cy="57"/>
                      </a:xfrm>
                      <a:prstGeom prst="ellipse">
                        <a:avLst/>
                      </a:prstGeom>
                      <a:solidFill>
                        <a:srgbClr val="000000">
                          <a:alpha val="50000"/>
                        </a:srgbClr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8" name="Oval 117">
                        <a:extLst>
                          <a:ext uri="{FF2B5EF4-FFF2-40B4-BE49-F238E27FC236}">
                            <a16:creationId xmlns:a16="http://schemas.microsoft.com/office/drawing/2014/main" id="{46159C2A-43CA-2445-BF0F-3A0F0C0F367D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6761" y="5876"/>
                        <a:ext cx="57" cy="57"/>
                      </a:xfrm>
                      <a:prstGeom prst="ellipse">
                        <a:avLst/>
                      </a:prstGeom>
                      <a:solidFill>
                        <a:srgbClr val="000000">
                          <a:alpha val="50000"/>
                        </a:srgbClr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9" name="Oval 118">
                        <a:extLst>
                          <a:ext uri="{FF2B5EF4-FFF2-40B4-BE49-F238E27FC236}">
                            <a16:creationId xmlns:a16="http://schemas.microsoft.com/office/drawing/2014/main" id="{C1AC92FC-995D-7B42-AE11-4BFD0DC2D0FC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4398" y="6591"/>
                        <a:ext cx="57" cy="57"/>
                      </a:xfrm>
                      <a:prstGeom prst="ellipse">
                        <a:avLst/>
                      </a:prstGeom>
                      <a:solidFill>
                        <a:srgbClr val="000000">
                          <a:alpha val="50000"/>
                        </a:srgbClr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0" name="Oval 119">
                        <a:extLst>
                          <a:ext uri="{FF2B5EF4-FFF2-40B4-BE49-F238E27FC236}">
                            <a16:creationId xmlns:a16="http://schemas.microsoft.com/office/drawing/2014/main" id="{2117B526-FAF0-A141-ACBE-ED38ED9E3AD0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5162" y="6595"/>
                        <a:ext cx="57" cy="57"/>
                      </a:xfrm>
                      <a:prstGeom prst="ellipse">
                        <a:avLst/>
                      </a:prstGeom>
                      <a:solidFill>
                        <a:srgbClr val="000000">
                          <a:alpha val="50000"/>
                        </a:srgbClr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1" name="Oval 120">
                        <a:extLst>
                          <a:ext uri="{FF2B5EF4-FFF2-40B4-BE49-F238E27FC236}">
                            <a16:creationId xmlns:a16="http://schemas.microsoft.com/office/drawing/2014/main" id="{42254D9E-43F4-CC43-A7F4-08061AE1755C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5971" y="6591"/>
                        <a:ext cx="57" cy="57"/>
                      </a:xfrm>
                      <a:prstGeom prst="ellipse">
                        <a:avLst/>
                      </a:prstGeom>
                      <a:solidFill>
                        <a:srgbClr val="000000">
                          <a:alpha val="50000"/>
                        </a:srgbClr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2" name="Oval 121">
                        <a:extLst>
                          <a:ext uri="{FF2B5EF4-FFF2-40B4-BE49-F238E27FC236}">
                            <a16:creationId xmlns:a16="http://schemas.microsoft.com/office/drawing/2014/main" id="{9663F5D7-661B-BC40-BBC0-864FA2378F95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6761" y="6591"/>
                        <a:ext cx="57" cy="57"/>
                      </a:xfrm>
                      <a:prstGeom prst="ellipse">
                        <a:avLst/>
                      </a:prstGeom>
                      <a:solidFill>
                        <a:srgbClr val="000000">
                          <a:alpha val="50000"/>
                        </a:srgbClr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" name="Oval 122">
                        <a:extLst>
                          <a:ext uri="{FF2B5EF4-FFF2-40B4-BE49-F238E27FC236}">
                            <a16:creationId xmlns:a16="http://schemas.microsoft.com/office/drawing/2014/main" id="{9861E24A-F9CC-E24F-8EA7-6CDE9910718B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4398" y="7311"/>
                        <a:ext cx="57" cy="57"/>
                      </a:xfrm>
                      <a:prstGeom prst="ellipse">
                        <a:avLst/>
                      </a:prstGeom>
                      <a:solidFill>
                        <a:srgbClr val="000000">
                          <a:alpha val="50000"/>
                        </a:srgbClr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4" name="Oval 123">
                        <a:extLst>
                          <a:ext uri="{FF2B5EF4-FFF2-40B4-BE49-F238E27FC236}">
                            <a16:creationId xmlns:a16="http://schemas.microsoft.com/office/drawing/2014/main" id="{B3D95BCF-8F3D-DD47-86C9-75E0FC8BFEA6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5162" y="7311"/>
                        <a:ext cx="57" cy="57"/>
                      </a:xfrm>
                      <a:prstGeom prst="ellipse">
                        <a:avLst/>
                      </a:prstGeom>
                      <a:solidFill>
                        <a:srgbClr val="000000">
                          <a:alpha val="50000"/>
                        </a:srgbClr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5" name="Oval 124">
                        <a:extLst>
                          <a:ext uri="{FF2B5EF4-FFF2-40B4-BE49-F238E27FC236}">
                            <a16:creationId xmlns:a16="http://schemas.microsoft.com/office/drawing/2014/main" id="{E9618FE8-4B0F-9442-91BA-2140B6D2B404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5964" y="7311"/>
                        <a:ext cx="57" cy="57"/>
                      </a:xfrm>
                      <a:prstGeom prst="ellipse">
                        <a:avLst/>
                      </a:prstGeom>
                      <a:solidFill>
                        <a:srgbClr val="000000">
                          <a:alpha val="50000"/>
                        </a:srgbClr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Oval 125">
                        <a:extLst>
                          <a:ext uri="{FF2B5EF4-FFF2-40B4-BE49-F238E27FC236}">
                            <a16:creationId xmlns:a16="http://schemas.microsoft.com/office/drawing/2014/main" id="{180E3BD8-5818-914E-9373-CD19FA3BAC21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6761" y="7311"/>
                        <a:ext cx="57" cy="57"/>
                      </a:xfrm>
                      <a:prstGeom prst="ellipse">
                        <a:avLst/>
                      </a:prstGeom>
                      <a:solidFill>
                        <a:srgbClr val="000000">
                          <a:alpha val="50000"/>
                        </a:srgbClr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86" name="Text Box 138">
                      <a:extLst>
                        <a:ext uri="{FF2B5EF4-FFF2-40B4-BE49-F238E27FC236}">
                          <a16:creationId xmlns:a16="http://schemas.microsoft.com/office/drawing/2014/main" id="{D710523A-2D3E-B04F-8E08-F387FC8C41F9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4468" y="4899"/>
                      <a:ext cx="36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87" name="Text Box 139">
                      <a:extLst>
                        <a:ext uri="{FF2B5EF4-FFF2-40B4-BE49-F238E27FC236}">
                          <a16:creationId xmlns:a16="http://schemas.microsoft.com/office/drawing/2014/main" id="{5ADBB85A-EB3A-7A43-9B3F-7DA1D2D90768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243" y="4906"/>
                      <a:ext cx="36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88" name="Text Box 140">
                      <a:extLst>
                        <a:ext uri="{FF2B5EF4-FFF2-40B4-BE49-F238E27FC236}">
                          <a16:creationId xmlns:a16="http://schemas.microsoft.com/office/drawing/2014/main" id="{11197AC2-3B3A-3B4B-8E90-F555119F6725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045" y="4895"/>
                      <a:ext cx="36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89" name="Text Box 141">
                      <a:extLst>
                        <a:ext uri="{FF2B5EF4-FFF2-40B4-BE49-F238E27FC236}">
                          <a16:creationId xmlns:a16="http://schemas.microsoft.com/office/drawing/2014/main" id="{17DA184C-89C5-F646-A86B-1CC40F34DDE3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809" y="4910"/>
                      <a:ext cx="36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0" name="Text Box 142">
                      <a:extLst>
                        <a:ext uri="{FF2B5EF4-FFF2-40B4-BE49-F238E27FC236}">
                          <a16:creationId xmlns:a16="http://schemas.microsoft.com/office/drawing/2014/main" id="{3E931C03-43CB-C746-82BC-AAEA68C8D861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4468" y="5630"/>
                      <a:ext cx="36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1" name="Text Box 143">
                      <a:extLst>
                        <a:ext uri="{FF2B5EF4-FFF2-40B4-BE49-F238E27FC236}">
                          <a16:creationId xmlns:a16="http://schemas.microsoft.com/office/drawing/2014/main" id="{01852E6D-1CAD-AF49-8C17-1A047DB7A7A3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243" y="5641"/>
                      <a:ext cx="36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2" name="Text Box 144">
                      <a:extLst>
                        <a:ext uri="{FF2B5EF4-FFF2-40B4-BE49-F238E27FC236}">
                          <a16:creationId xmlns:a16="http://schemas.microsoft.com/office/drawing/2014/main" id="{A821B03F-1507-EE48-94C6-13D6FA116EEF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056" y="5641"/>
                      <a:ext cx="36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3" name="Text Box 145">
                      <a:extLst>
                        <a:ext uri="{FF2B5EF4-FFF2-40B4-BE49-F238E27FC236}">
                          <a16:creationId xmlns:a16="http://schemas.microsoft.com/office/drawing/2014/main" id="{2BBAC59A-D225-1445-94F5-1292329C10C8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831" y="5641"/>
                      <a:ext cx="36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4" name="Text Box 146">
                      <a:extLst>
                        <a:ext uri="{FF2B5EF4-FFF2-40B4-BE49-F238E27FC236}">
                          <a16:creationId xmlns:a16="http://schemas.microsoft.com/office/drawing/2014/main" id="{EE6A80D1-853F-D743-BF05-A7698300FA8E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4479" y="6371"/>
                      <a:ext cx="36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5" name="Text Box 147">
                      <a:extLst>
                        <a:ext uri="{FF2B5EF4-FFF2-40B4-BE49-F238E27FC236}">
                          <a16:creationId xmlns:a16="http://schemas.microsoft.com/office/drawing/2014/main" id="{45691793-3626-1746-BD5F-3C49CD30076B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236" y="6371"/>
                      <a:ext cx="36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6" name="Text Box 148">
                      <a:extLst>
                        <a:ext uri="{FF2B5EF4-FFF2-40B4-BE49-F238E27FC236}">
                          <a16:creationId xmlns:a16="http://schemas.microsoft.com/office/drawing/2014/main" id="{5E5EB3E5-AE95-3F41-99E4-49F6C777F1FA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034" y="6360"/>
                      <a:ext cx="36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7" name="Text Box 149">
                      <a:extLst>
                        <a:ext uri="{FF2B5EF4-FFF2-40B4-BE49-F238E27FC236}">
                          <a16:creationId xmlns:a16="http://schemas.microsoft.com/office/drawing/2014/main" id="{D9B1373D-1100-2844-9E99-57AA4D3F6BBC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820" y="6371"/>
                      <a:ext cx="36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8" name="Text Box 150">
                      <a:extLst>
                        <a:ext uri="{FF2B5EF4-FFF2-40B4-BE49-F238E27FC236}">
                          <a16:creationId xmlns:a16="http://schemas.microsoft.com/office/drawing/2014/main" id="{F7517074-3AB6-2C45-9FFC-CEC14B90A37F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4457" y="7080"/>
                      <a:ext cx="36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16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9" name="Text Box 151">
                      <a:extLst>
                        <a:ext uri="{FF2B5EF4-FFF2-40B4-BE49-F238E27FC236}">
                          <a16:creationId xmlns:a16="http://schemas.microsoft.com/office/drawing/2014/main" id="{930D91D4-F41D-5747-A588-934D926B904F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210" y="7080"/>
                      <a:ext cx="36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17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00" name="Text Box 152">
                      <a:extLst>
                        <a:ext uri="{FF2B5EF4-FFF2-40B4-BE49-F238E27FC236}">
                          <a16:creationId xmlns:a16="http://schemas.microsoft.com/office/drawing/2014/main" id="{C5D3C003-4466-7B4D-BDF9-E88A708D511C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012" y="7091"/>
                      <a:ext cx="36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18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01" name="Text Box 153">
                      <a:extLst>
                        <a:ext uri="{FF2B5EF4-FFF2-40B4-BE49-F238E27FC236}">
                          <a16:creationId xmlns:a16="http://schemas.microsoft.com/office/drawing/2014/main" id="{1E97566B-AFC0-C644-B680-07367522BD8F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798" y="7080"/>
                      <a:ext cx="36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19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81" name="Line 154">
                    <a:extLst>
                      <a:ext uri="{FF2B5EF4-FFF2-40B4-BE49-F238E27FC236}">
                        <a16:creationId xmlns:a16="http://schemas.microsoft.com/office/drawing/2014/main" id="{7560ED48-7DE6-4941-ADC0-DAE0E8207ABF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3626" y="5665"/>
                    <a:ext cx="794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sm" len="sm"/>
                    <a:tailEnd type="triangl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82" name="Text Box 155">
                    <a:extLst>
                      <a:ext uri="{FF2B5EF4-FFF2-40B4-BE49-F238E27FC236}">
                        <a16:creationId xmlns:a16="http://schemas.microsoft.com/office/drawing/2014/main" id="{E6AF0997-9961-9846-86F5-AC8254645C7A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3887" y="5397"/>
                    <a:ext cx="360" cy="36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Symbol" pitchFamily="2" charset="2"/>
                        <a:ea typeface="Times New Roman" panose="02020603050405020304" pitchFamily="18" charset="0"/>
                      </a:rPr>
                      <a:t>D</a:t>
                    </a:r>
                    <a:r>
                      <a: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x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3" name="Text Box 156">
                    <a:extLst>
                      <a:ext uri="{FF2B5EF4-FFF2-40B4-BE49-F238E27FC236}">
                        <a16:creationId xmlns:a16="http://schemas.microsoft.com/office/drawing/2014/main" id="{40F8D420-1159-FB4B-B22A-C69382B09B7A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037" y="7524"/>
                    <a:ext cx="360" cy="36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Symbol" pitchFamily="2" charset="2"/>
                        <a:ea typeface="Times New Roman" panose="02020603050405020304" pitchFamily="18" charset="0"/>
                      </a:rPr>
                      <a:t>D</a:t>
                    </a:r>
                    <a:r>
                      <a: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y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84" name="Line 157">
                    <a:extLst>
                      <a:ext uri="{FF2B5EF4-FFF2-40B4-BE49-F238E27FC236}">
                        <a16:creationId xmlns:a16="http://schemas.microsoft.com/office/drawing/2014/main" id="{6358D6E3-B2DD-AF41-A89E-84A7162F874C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310" y="7322"/>
                    <a:ext cx="0" cy="72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sm" len="sm"/>
                    <a:tailEnd type="triangl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71" name="Text Box 160">
                  <a:extLst>
                    <a:ext uri="{FF2B5EF4-FFF2-40B4-BE49-F238E27FC236}">
                      <a16:creationId xmlns:a16="http://schemas.microsoft.com/office/drawing/2014/main" id="{2DFDCE4E-3FBB-AD47-9C6D-BFC74C73BBD1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674" y="4930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5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72" name="Text Box 161">
                  <a:extLst>
                    <a:ext uri="{FF2B5EF4-FFF2-40B4-BE49-F238E27FC236}">
                      <a16:creationId xmlns:a16="http://schemas.microsoft.com/office/drawing/2014/main" id="{A0BF3F59-2835-3C4E-879E-ACB231FE20ED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641" y="5650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10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73" name="Text Box 162">
                  <a:extLst>
                    <a:ext uri="{FF2B5EF4-FFF2-40B4-BE49-F238E27FC236}">
                      <a16:creationId xmlns:a16="http://schemas.microsoft.com/office/drawing/2014/main" id="{8DA5E2E1-4783-B241-914A-6F0C6A73226A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663" y="6355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15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74" name="Text Box 163">
                  <a:extLst>
                    <a:ext uri="{FF2B5EF4-FFF2-40B4-BE49-F238E27FC236}">
                      <a16:creationId xmlns:a16="http://schemas.microsoft.com/office/drawing/2014/main" id="{66D0F815-1076-4540-B83E-4B7DA2544F3A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663" y="7097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20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75" name="Text Box 164">
                  <a:extLst>
                    <a:ext uri="{FF2B5EF4-FFF2-40B4-BE49-F238E27FC236}">
                      <a16:creationId xmlns:a16="http://schemas.microsoft.com/office/drawing/2014/main" id="{2B292A34-E5F2-CC4A-9511-E52F2771B21D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467" y="7788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21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76" name="Text Box 165">
                  <a:extLst>
                    <a:ext uri="{FF2B5EF4-FFF2-40B4-BE49-F238E27FC236}">
                      <a16:creationId xmlns:a16="http://schemas.microsoft.com/office/drawing/2014/main" id="{32A67691-DBA4-C547-8B07-68194078AEA1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257" y="7795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22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77" name="Text Box 166">
                  <a:extLst>
                    <a:ext uri="{FF2B5EF4-FFF2-40B4-BE49-F238E27FC236}">
                      <a16:creationId xmlns:a16="http://schemas.microsoft.com/office/drawing/2014/main" id="{F9C718A0-9BAE-7F41-9B6C-93D8915B6AE5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032" y="7799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23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78" name="Text Box 168">
                  <a:extLst>
                    <a:ext uri="{FF2B5EF4-FFF2-40B4-BE49-F238E27FC236}">
                      <a16:creationId xmlns:a16="http://schemas.microsoft.com/office/drawing/2014/main" id="{E5A72B4A-1035-CD43-B0FF-DF1C8061E5DE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844" y="7799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24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79" name="Text Box 169">
                  <a:extLst>
                    <a:ext uri="{FF2B5EF4-FFF2-40B4-BE49-F238E27FC236}">
                      <a16:creationId xmlns:a16="http://schemas.microsoft.com/office/drawing/2014/main" id="{286D56A9-05F9-D949-AFFE-54B30316C6D4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663" y="7817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25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6D59008D-6A94-8740-AC1E-EB5BE66B0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29788" y="5995619"/>
                <a:ext cx="709544" cy="671190"/>
              </a:xfrm>
              <a:prstGeom prst="rect">
                <a:avLst/>
              </a:prstGeom>
            </p:spPr>
          </p:pic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8E10EB38-C50E-154F-A787-59B1C0BFB1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57271" y="3653971"/>
                <a:ext cx="772515" cy="708139"/>
              </a:xfrm>
              <a:prstGeom prst="rect">
                <a:avLst/>
              </a:prstGeom>
            </p:spPr>
          </p:pic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54C57C2-50FC-486F-B805-C95C6F5F7A28}"/>
                </a:ext>
              </a:extLst>
            </p:cNvPr>
            <p:cNvCxnSpPr/>
            <p:nvPr/>
          </p:nvCxnSpPr>
          <p:spPr>
            <a:xfrm>
              <a:off x="8236545" y="4364475"/>
              <a:ext cx="5486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E5AE1AF-85F7-40C5-B643-39B6F8835A87}"/>
                </a:ext>
              </a:extLst>
            </p:cNvPr>
            <p:cNvCxnSpPr/>
            <p:nvPr/>
          </p:nvCxnSpPr>
          <p:spPr>
            <a:xfrm>
              <a:off x="8263894" y="6149332"/>
              <a:ext cx="5486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9133909-9E44-4123-8AA7-9C3558E499D9}"/>
                </a:ext>
              </a:extLst>
            </p:cNvPr>
            <p:cNvCxnSpPr/>
            <p:nvPr/>
          </p:nvCxnSpPr>
          <p:spPr>
            <a:xfrm>
              <a:off x="8241890" y="6182695"/>
              <a:ext cx="0" cy="45720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4884804-56DF-4637-BEA2-0E19AF414831}"/>
                </a:ext>
              </a:extLst>
            </p:cNvPr>
            <p:cNvCxnSpPr/>
            <p:nvPr/>
          </p:nvCxnSpPr>
          <p:spPr>
            <a:xfrm>
              <a:off x="7186038" y="6144803"/>
              <a:ext cx="0" cy="45720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EE25EE-5FB4-483C-B91E-6D1A62F3ADD1}"/>
                </a:ext>
              </a:extLst>
            </p:cNvPr>
            <p:cNvSpPr txBox="1"/>
            <p:nvPr/>
          </p:nvSpPr>
          <p:spPr>
            <a:xfrm>
              <a:off x="8775456" y="4197429"/>
              <a:ext cx="3774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5’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625F0F9-FEB6-42BD-9FF6-54ADA6EECB82}"/>
                </a:ext>
              </a:extLst>
            </p:cNvPr>
            <p:cNvSpPr txBox="1"/>
            <p:nvPr/>
          </p:nvSpPr>
          <p:spPr>
            <a:xfrm>
              <a:off x="8717857" y="5859585"/>
              <a:ext cx="3774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25’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6C30E71-7B66-4220-81A9-7EAF2F5658DC}"/>
                </a:ext>
              </a:extLst>
            </p:cNvPr>
            <p:cNvSpPr txBox="1"/>
            <p:nvPr/>
          </p:nvSpPr>
          <p:spPr>
            <a:xfrm>
              <a:off x="8238095" y="6469218"/>
              <a:ext cx="4792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25’’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334C98A-B4E8-43B3-8976-0EFBB9ABB986}"/>
                </a:ext>
              </a:extLst>
            </p:cNvPr>
            <p:cNvSpPr txBox="1"/>
            <p:nvPr/>
          </p:nvSpPr>
          <p:spPr>
            <a:xfrm>
              <a:off x="7159735" y="6477872"/>
              <a:ext cx="4792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23’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F556413-8BD3-4642-82F1-D6C1A4EF6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54" y="1631930"/>
            <a:ext cx="6697672" cy="796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AC275E-B8EA-A448-A70E-34F205CC9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59" y="2893437"/>
            <a:ext cx="6689767" cy="7663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1E9477-992D-F94A-8CA1-70CF2803D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907" y="3909250"/>
            <a:ext cx="1334386" cy="8308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541E47-436E-A746-80EB-89AD5AD98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907" y="5007195"/>
            <a:ext cx="1544273" cy="88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4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54" y="315596"/>
            <a:ext cx="5126826" cy="57675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Ghost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3A422-A982-4722-9711-77D1DC25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22" y="970157"/>
            <a:ext cx="8664498" cy="56982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FCCC1-8F2A-5444-96D5-AE4CB2B8ADA1}"/>
              </a:ext>
            </a:extLst>
          </p:cNvPr>
          <p:cNvSpPr txBox="1"/>
          <p:nvPr/>
        </p:nvSpPr>
        <p:spPr>
          <a:xfrm>
            <a:off x="568976" y="1049328"/>
            <a:ext cx="7927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equations is now 25 and the size of the matrix </a:t>
            </a:r>
            <a:r>
              <a:rPr lang="en-US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25×25</a:t>
            </a:r>
          </a:p>
          <a:p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Node 25: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2B2C507-AB58-44AF-B472-4C19AA6CAA85}"/>
              </a:ext>
            </a:extLst>
          </p:cNvPr>
          <p:cNvGrpSpPr/>
          <p:nvPr/>
        </p:nvGrpSpPr>
        <p:grpSpPr>
          <a:xfrm>
            <a:off x="4040660" y="2879916"/>
            <a:ext cx="5112280" cy="3874955"/>
            <a:chOff x="4972226" y="3648456"/>
            <a:chExt cx="4180713" cy="3106415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71570E1-DAC4-954B-AC2B-F9B600F8E61F}"/>
                </a:ext>
              </a:extLst>
            </p:cNvPr>
            <p:cNvGrpSpPr/>
            <p:nvPr/>
          </p:nvGrpSpPr>
          <p:grpSpPr>
            <a:xfrm>
              <a:off x="4972226" y="3648456"/>
              <a:ext cx="4057560" cy="3019973"/>
              <a:chOff x="3329241" y="2229614"/>
              <a:chExt cx="5700545" cy="4438815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6C199A3A-7C66-A549-83F8-743B888E04B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329241" y="2229614"/>
                <a:ext cx="5627196" cy="4438815"/>
                <a:chOff x="2586" y="4024"/>
                <a:chExt cx="6151" cy="4852"/>
              </a:xfrm>
            </p:grpSpPr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95B15867-32AD-FE44-B42F-9D71081DC12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586" y="4024"/>
                  <a:ext cx="6151" cy="4852"/>
                  <a:chOff x="2586" y="4024"/>
                  <a:chExt cx="6151" cy="4852"/>
                </a:xfrm>
              </p:grpSpPr>
              <p:grpSp>
                <p:nvGrpSpPr>
                  <p:cNvPr id="80" name="Group 79">
                    <a:extLst>
                      <a:ext uri="{FF2B5EF4-FFF2-40B4-BE49-F238E27FC236}">
                        <a16:creationId xmlns:a16="http://schemas.microsoft.com/office/drawing/2014/main" id="{CC02E7A0-BF2A-BE4C-8459-979ABB7C37CA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86" y="4024"/>
                    <a:ext cx="6151" cy="4852"/>
                    <a:chOff x="2586" y="4024"/>
                    <a:chExt cx="6151" cy="4852"/>
                  </a:xfrm>
                </p:grpSpPr>
                <p:grpSp>
                  <p:nvGrpSpPr>
                    <p:cNvPr id="85" name="Group 84">
                      <a:extLst>
                        <a:ext uri="{FF2B5EF4-FFF2-40B4-BE49-F238E27FC236}">
                          <a16:creationId xmlns:a16="http://schemas.microsoft.com/office/drawing/2014/main" id="{C22B6DD4-D4D7-1F46-8761-7A542D0E131E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 bwMode="auto">
                    <a:xfrm>
                      <a:off x="2586" y="4024"/>
                      <a:ext cx="6151" cy="4852"/>
                      <a:chOff x="2586" y="4024"/>
                      <a:chExt cx="6151" cy="4852"/>
                    </a:xfrm>
                  </p:grpSpPr>
                  <p:grpSp>
                    <p:nvGrpSpPr>
                      <p:cNvPr id="102" name="Group 101">
                        <a:extLst>
                          <a:ext uri="{FF2B5EF4-FFF2-40B4-BE49-F238E27FC236}">
                            <a16:creationId xmlns:a16="http://schemas.microsoft.com/office/drawing/2014/main" id="{0A1862A6-670E-A14C-AC50-A4EAEEDFB51D}"/>
                          </a:ext>
                        </a:extLst>
                      </p:cNvPr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3638" y="4453"/>
                        <a:ext cx="3961" cy="3599"/>
                        <a:chOff x="4041" y="10264"/>
                        <a:chExt cx="3960" cy="3600"/>
                      </a:xfrm>
                    </p:grpSpPr>
                    <p:sp>
                      <p:nvSpPr>
                        <p:cNvPr id="127" name="Rectangle 126">
                          <a:extLst>
                            <a:ext uri="{FF2B5EF4-FFF2-40B4-BE49-F238E27FC236}">
                              <a16:creationId xmlns:a16="http://schemas.microsoft.com/office/drawing/2014/main" id="{FC3437BE-886D-0844-8EB0-D1819D102D9F}"/>
                            </a:ext>
                          </a:extLst>
                        </p:cNvPr>
                        <p:cNvSpPr>
                          <a:spLocks noChangeAspect="1" noEditPoints="1" noChangeArrowheads="1" noChangeShapeType="1" noTextEdit="1"/>
                        </p:cNvSpPr>
                        <p:nvPr/>
                      </p:nvSpPr>
                      <p:spPr bwMode="auto">
                        <a:xfrm>
                          <a:off x="4041" y="10264"/>
                          <a:ext cx="3960" cy="3600"/>
                        </a:xfrm>
                        <a:prstGeom prst="rect">
                          <a:avLst/>
                        </a:prstGeom>
                        <a:solidFill>
                          <a:srgbClr val="FFFFFF">
                            <a:alpha val="50000"/>
                          </a:srgbClr>
                        </a:solidFill>
                        <a:ln w="2540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rot="0" vert="horz" wrap="square" lIns="91440" tIns="45720" rIns="91440" bIns="45720" anchor="t" anchorCtr="0" upright="1">
                          <a:noAutofit/>
                        </a:bodyPr>
                        <a:lstStyle/>
                        <a:p>
                          <a:endParaRPr lang="en-US"/>
                        </a:p>
                      </p:txBody>
                    </p:sp>
                    <p:cxnSp>
                      <p:nvCxnSpPr>
                        <p:cNvPr id="128" name="Line 106">
                          <a:extLst>
                            <a:ext uri="{FF2B5EF4-FFF2-40B4-BE49-F238E27FC236}">
                              <a16:creationId xmlns:a16="http://schemas.microsoft.com/office/drawing/2014/main" id="{3DF3BF33-D1DA-BE4E-944E-B41F93E8F125}"/>
                            </a:ext>
                          </a:extLst>
                        </p:cNvPr>
                        <p:cNvCxnSpPr>
                          <a:cxnSpLocks noChangeAspect="1" noEditPoints="1" noChangeArrowheads="1" noChangeShapeType="1"/>
                        </p:cNvCxnSpPr>
                        <p:nvPr/>
                      </p:nvCxnSpPr>
                      <p:spPr bwMode="auto">
                        <a:xfrm>
                          <a:off x="4041" y="10981"/>
                          <a:ext cx="3960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prstDash val="dash"/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</p:cxnSp>
                    <p:cxnSp>
                      <p:nvCxnSpPr>
                        <p:cNvPr id="129" name="Line 107">
                          <a:extLst>
                            <a:ext uri="{FF2B5EF4-FFF2-40B4-BE49-F238E27FC236}">
                              <a16:creationId xmlns:a16="http://schemas.microsoft.com/office/drawing/2014/main" id="{30FC5D44-73A8-2342-9E27-4F7CB5460E52}"/>
                            </a:ext>
                          </a:extLst>
                        </p:cNvPr>
                        <p:cNvCxnSpPr>
                          <a:cxnSpLocks noChangeAspect="1" noEditPoints="1" noChangeArrowheads="1" noChangeShapeType="1"/>
                        </p:cNvCxnSpPr>
                        <p:nvPr/>
                      </p:nvCxnSpPr>
                      <p:spPr bwMode="auto">
                        <a:xfrm>
                          <a:off x="4041" y="11701"/>
                          <a:ext cx="3960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prstDash val="dash"/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</p:cxnSp>
                    <p:cxnSp>
                      <p:nvCxnSpPr>
                        <p:cNvPr id="130" name="Line 108">
                          <a:extLst>
                            <a:ext uri="{FF2B5EF4-FFF2-40B4-BE49-F238E27FC236}">
                              <a16:creationId xmlns:a16="http://schemas.microsoft.com/office/drawing/2014/main" id="{EE605BB1-D1B5-6A49-A642-CA7083469EF3}"/>
                            </a:ext>
                          </a:extLst>
                        </p:cNvPr>
                        <p:cNvCxnSpPr>
                          <a:cxnSpLocks noChangeAspect="1" noEditPoints="1" noChangeArrowheads="1" noChangeShapeType="1"/>
                        </p:cNvCxnSpPr>
                        <p:nvPr/>
                      </p:nvCxnSpPr>
                      <p:spPr bwMode="auto">
                        <a:xfrm>
                          <a:off x="4041" y="12424"/>
                          <a:ext cx="3960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prstDash val="dash"/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</p:cxnSp>
                    <p:cxnSp>
                      <p:nvCxnSpPr>
                        <p:cNvPr id="131" name="Line 109">
                          <a:extLst>
                            <a:ext uri="{FF2B5EF4-FFF2-40B4-BE49-F238E27FC236}">
                              <a16:creationId xmlns:a16="http://schemas.microsoft.com/office/drawing/2014/main" id="{0C7FC813-4F13-534F-99DB-43C0FC548685}"/>
                            </a:ext>
                          </a:extLst>
                        </p:cNvPr>
                        <p:cNvCxnSpPr>
                          <a:cxnSpLocks noChangeAspect="1" noEditPoints="1" noChangeArrowheads="1" noChangeShapeType="1"/>
                        </p:cNvCxnSpPr>
                        <p:nvPr/>
                      </p:nvCxnSpPr>
                      <p:spPr bwMode="auto">
                        <a:xfrm>
                          <a:off x="4041" y="13144"/>
                          <a:ext cx="3960" cy="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prstDash val="dash"/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</p:cxnSp>
                    <p:cxnSp>
                      <p:nvCxnSpPr>
                        <p:cNvPr id="132" name="Line 110">
                          <a:extLst>
                            <a:ext uri="{FF2B5EF4-FFF2-40B4-BE49-F238E27FC236}">
                              <a16:creationId xmlns:a16="http://schemas.microsoft.com/office/drawing/2014/main" id="{F35C9739-2D9D-014C-B3D2-537C88F493FB}"/>
                            </a:ext>
                          </a:extLst>
                        </p:cNvPr>
                        <p:cNvCxnSpPr>
                          <a:cxnSpLocks noChangeAspect="1" noEditPoints="1" noChangeArrowheads="1" noChangeShapeType="1"/>
                        </p:cNvCxnSpPr>
                        <p:nvPr/>
                      </p:nvCxnSpPr>
                      <p:spPr bwMode="auto">
                        <a:xfrm>
                          <a:off x="5595" y="10264"/>
                          <a:ext cx="0" cy="360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prstDash val="dash"/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</p:cxnSp>
                    <p:cxnSp>
                      <p:nvCxnSpPr>
                        <p:cNvPr id="133" name="Line 111">
                          <a:extLst>
                            <a:ext uri="{FF2B5EF4-FFF2-40B4-BE49-F238E27FC236}">
                              <a16:creationId xmlns:a16="http://schemas.microsoft.com/office/drawing/2014/main" id="{6E2F6374-8918-5A49-A795-ACE4B685DE45}"/>
                            </a:ext>
                          </a:extLst>
                        </p:cNvPr>
                        <p:cNvCxnSpPr>
                          <a:cxnSpLocks noChangeAspect="1" noEditPoints="1" noChangeArrowheads="1" noChangeShapeType="1"/>
                        </p:cNvCxnSpPr>
                        <p:nvPr/>
                      </p:nvCxnSpPr>
                      <p:spPr bwMode="auto">
                        <a:xfrm>
                          <a:off x="6388" y="10264"/>
                          <a:ext cx="0" cy="360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prstDash val="dash"/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</p:cxnSp>
                    <p:cxnSp>
                      <p:nvCxnSpPr>
                        <p:cNvPr id="134" name="Line 112">
                          <a:extLst>
                            <a:ext uri="{FF2B5EF4-FFF2-40B4-BE49-F238E27FC236}">
                              <a16:creationId xmlns:a16="http://schemas.microsoft.com/office/drawing/2014/main" id="{CA0CCC78-CF06-E44D-BC12-B82759B4A387}"/>
                            </a:ext>
                          </a:extLst>
                        </p:cNvPr>
                        <p:cNvCxnSpPr>
                          <a:cxnSpLocks noChangeAspect="1" noEditPoints="1" noChangeArrowheads="1" noChangeShapeType="1"/>
                        </p:cNvCxnSpPr>
                        <p:nvPr/>
                      </p:nvCxnSpPr>
                      <p:spPr bwMode="auto">
                        <a:xfrm>
                          <a:off x="7178" y="10264"/>
                          <a:ext cx="0" cy="360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prstDash val="dash"/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</p:cxnSp>
                    <p:cxnSp>
                      <p:nvCxnSpPr>
                        <p:cNvPr id="135" name="Line 113">
                          <a:extLst>
                            <a:ext uri="{FF2B5EF4-FFF2-40B4-BE49-F238E27FC236}">
                              <a16:creationId xmlns:a16="http://schemas.microsoft.com/office/drawing/2014/main" id="{A8AB9832-2344-E14C-A268-DA8DD62294A5}"/>
                            </a:ext>
                          </a:extLst>
                        </p:cNvPr>
                        <p:cNvCxnSpPr>
                          <a:cxnSpLocks noChangeAspect="1" noEditPoints="1" noChangeArrowheads="1" noChangeShapeType="1"/>
                        </p:cNvCxnSpPr>
                        <p:nvPr/>
                      </p:nvCxnSpPr>
                      <p:spPr bwMode="auto">
                        <a:xfrm>
                          <a:off x="4820" y="10264"/>
                          <a:ext cx="0" cy="3600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rgbClr val="000000"/>
                          </a:solidFill>
                          <a:prstDash val="dash"/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</p:cxnSp>
                  </p:grpSp>
                  <p:sp>
                    <p:nvSpPr>
                      <p:cNvPr id="103" name="Text Box 114">
                        <a:extLst>
                          <a:ext uri="{FF2B5EF4-FFF2-40B4-BE49-F238E27FC236}">
                            <a16:creationId xmlns:a16="http://schemas.microsoft.com/office/drawing/2014/main" id="{831F63D9-91A7-EA43-9214-B035A1D8AEDD}"/>
                          </a:ext>
                        </a:extLst>
                      </p:cNvPr>
                      <p:cNvSpPr txBox="1"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5107" y="4024"/>
                        <a:ext cx="901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rot="0" vert="horz" wrap="square" lIns="18000" tIns="10800" rIns="18000" bIns="10800" anchor="t" anchorCtr="0" upright="1"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en-US" sz="1400" b="1" i="1">
                            <a:effectLst/>
                            <a:latin typeface="Symbol" pitchFamily="2" charset="2"/>
                            <a:ea typeface="Times New Roman" panose="02020603050405020304" pitchFamily="18" charset="0"/>
                          </a:rPr>
                          <a:t>f</a:t>
                        </a:r>
                        <a:r>
                          <a:rPr lang="en-US" sz="1400" b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a:t> = </a:t>
                        </a:r>
                        <a:r>
                          <a:rPr lang="en-US" sz="1400" b="1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a:t>a</a:t>
                        </a:r>
                        <a:endParaRPr lang="en-IN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04" name="Text Box 115">
                        <a:extLst>
                          <a:ext uri="{FF2B5EF4-FFF2-40B4-BE49-F238E27FC236}">
                            <a16:creationId xmlns:a16="http://schemas.microsoft.com/office/drawing/2014/main" id="{D4258F12-7777-FD44-A6C7-D1CD2F821B5B}"/>
                          </a:ext>
                        </a:extLst>
                      </p:cNvPr>
                      <p:cNvSpPr txBox="1"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3306" y="4083"/>
                        <a:ext cx="361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rot="0" vert="horz" wrap="square" lIns="18000" tIns="10800" rIns="18000" bIns="10800" anchor="t" anchorCtr="0" upright="1"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en-US" sz="1400" b="1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A</a:t>
                        </a:r>
                        <a:endParaRPr lang="en-IN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05" name="Text Box 116">
                        <a:extLst>
                          <a:ext uri="{FF2B5EF4-FFF2-40B4-BE49-F238E27FC236}">
                            <a16:creationId xmlns:a16="http://schemas.microsoft.com/office/drawing/2014/main" id="{1D6B03BD-7684-774E-BBD0-57B563215E34}"/>
                          </a:ext>
                        </a:extLst>
                      </p:cNvPr>
                      <p:cNvSpPr txBox="1"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3306" y="8042"/>
                        <a:ext cx="361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rot="0" vert="horz" wrap="square" lIns="18000" tIns="10800" rIns="18000" bIns="10800" anchor="t" anchorCtr="0" upright="1"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en-US" sz="1400" b="1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D</a:t>
                        </a:r>
                        <a:endParaRPr lang="en-IN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06" name="Text Box 117">
                        <a:extLst>
                          <a:ext uri="{FF2B5EF4-FFF2-40B4-BE49-F238E27FC236}">
                            <a16:creationId xmlns:a16="http://schemas.microsoft.com/office/drawing/2014/main" id="{2581A235-7EB6-DE48-A64F-B8106BE598E3}"/>
                          </a:ext>
                        </a:extLst>
                      </p:cNvPr>
                      <p:cNvSpPr txBox="1"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7628" y="8042"/>
                        <a:ext cx="361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rot="0" vert="horz" wrap="square" lIns="18000" tIns="10800" rIns="18000" bIns="10800" anchor="t" anchorCtr="0" upright="1"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en-US" sz="1400" b="1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C</a:t>
                        </a:r>
                        <a:endParaRPr lang="en-IN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07" name="Text Box 118">
                        <a:extLst>
                          <a:ext uri="{FF2B5EF4-FFF2-40B4-BE49-F238E27FC236}">
                            <a16:creationId xmlns:a16="http://schemas.microsoft.com/office/drawing/2014/main" id="{E23B7066-7B69-F349-B828-21E2F63AF443}"/>
                          </a:ext>
                        </a:extLst>
                      </p:cNvPr>
                      <p:cNvSpPr txBox="1"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7628" y="4083"/>
                        <a:ext cx="361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rot="0" vert="horz" wrap="square" lIns="18000" tIns="10800" rIns="18000" bIns="10800" anchor="t" anchorCtr="0" upright="1"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en-US" sz="1400" b="1">
                            <a:effectLst/>
                            <a:latin typeface="Arial" panose="020B060402020202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B</a:t>
                        </a:r>
                        <a:endParaRPr lang="en-IN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08" name="Text Box 119">
                        <a:extLst>
                          <a:ext uri="{FF2B5EF4-FFF2-40B4-BE49-F238E27FC236}">
                            <a16:creationId xmlns:a16="http://schemas.microsoft.com/office/drawing/2014/main" id="{0A92A4F3-90A1-224C-BA15-38C532F8CE55}"/>
                          </a:ext>
                        </a:extLst>
                      </p:cNvPr>
                      <p:cNvSpPr txBox="1"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8001" y="5900"/>
                        <a:ext cx="736" cy="6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rot="0" vert="horz" wrap="square" lIns="18000" tIns="10800" rIns="18000" bIns="10800" anchor="t" anchorCtr="0" upright="1"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endParaRPr lang="en-IN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09" name="Text Box 120">
                        <a:extLst>
                          <a:ext uri="{FF2B5EF4-FFF2-40B4-BE49-F238E27FC236}">
                            <a16:creationId xmlns:a16="http://schemas.microsoft.com/office/drawing/2014/main" id="{EB25BEE6-323E-7D40-954D-8DABB200F088}"/>
                          </a:ext>
                        </a:extLst>
                      </p:cNvPr>
                      <p:cNvSpPr txBox="1"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2586" y="5883"/>
                        <a:ext cx="900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rot="0" vert="horz" wrap="square" lIns="18000" tIns="10800" rIns="18000" bIns="10800" anchor="t" anchorCtr="0" upright="1"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en-US" sz="1400" b="1" i="1">
                            <a:effectLst/>
                            <a:latin typeface="Symbol" pitchFamily="2" charset="2"/>
                            <a:ea typeface="Times New Roman" panose="02020603050405020304" pitchFamily="18" charset="0"/>
                          </a:rPr>
                          <a:t>f</a:t>
                        </a:r>
                        <a:r>
                          <a:rPr lang="en-US" sz="1400" b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a:t> = </a:t>
                        </a:r>
                        <a:r>
                          <a:rPr lang="en-US" sz="1400" b="1" i="1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rPr>
                          <a:t>d</a:t>
                        </a:r>
                        <a:endParaRPr lang="en-IN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10" name="Text Box 121">
                        <a:extLst>
                          <a:ext uri="{FF2B5EF4-FFF2-40B4-BE49-F238E27FC236}">
                            <a16:creationId xmlns:a16="http://schemas.microsoft.com/office/drawing/2014/main" id="{D268C27C-9377-5044-8E39-69EB8F48CC99}"/>
                          </a:ext>
                        </a:extLst>
                      </p:cNvPr>
                      <p:cNvSpPr txBox="1"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5107" y="8222"/>
                        <a:ext cx="736" cy="6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rot="0" vert="horz" wrap="square" lIns="18000" tIns="10800" rIns="18000" bIns="10800" anchor="t" anchorCtr="0" upright="1"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endParaRPr lang="en-IN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11" name="Oval 110">
                        <a:extLst>
                          <a:ext uri="{FF2B5EF4-FFF2-40B4-BE49-F238E27FC236}">
                            <a16:creationId xmlns:a16="http://schemas.microsoft.com/office/drawing/2014/main" id="{DAB7C229-129C-4442-AABB-6F867153773B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4398" y="5152"/>
                        <a:ext cx="57" cy="57"/>
                      </a:xfrm>
                      <a:prstGeom prst="ellipse">
                        <a:avLst/>
                      </a:prstGeom>
                      <a:solidFill>
                        <a:srgbClr val="000000">
                          <a:alpha val="50000"/>
                        </a:srgbClr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2" name="Oval 111">
                        <a:extLst>
                          <a:ext uri="{FF2B5EF4-FFF2-40B4-BE49-F238E27FC236}">
                            <a16:creationId xmlns:a16="http://schemas.microsoft.com/office/drawing/2014/main" id="{2DC92625-BB64-2D46-859E-FA8D3AFECFE4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5162" y="5152"/>
                        <a:ext cx="57" cy="57"/>
                      </a:xfrm>
                      <a:prstGeom prst="ellipse">
                        <a:avLst/>
                      </a:prstGeom>
                      <a:solidFill>
                        <a:srgbClr val="000000">
                          <a:alpha val="50000"/>
                        </a:srgbClr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3" name="Oval 112">
                        <a:extLst>
                          <a:ext uri="{FF2B5EF4-FFF2-40B4-BE49-F238E27FC236}">
                            <a16:creationId xmlns:a16="http://schemas.microsoft.com/office/drawing/2014/main" id="{54AA877E-C6EE-4842-A70B-3063256E3FE8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5964" y="5145"/>
                        <a:ext cx="57" cy="57"/>
                      </a:xfrm>
                      <a:prstGeom prst="ellipse">
                        <a:avLst/>
                      </a:prstGeom>
                      <a:solidFill>
                        <a:srgbClr val="000000">
                          <a:alpha val="50000"/>
                        </a:srgbClr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4" name="Oval 113">
                        <a:extLst>
                          <a:ext uri="{FF2B5EF4-FFF2-40B4-BE49-F238E27FC236}">
                            <a16:creationId xmlns:a16="http://schemas.microsoft.com/office/drawing/2014/main" id="{89F0DE9C-FEE1-AB44-94AD-E32E144F6282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6754" y="5152"/>
                        <a:ext cx="57" cy="57"/>
                      </a:xfrm>
                      <a:prstGeom prst="ellipse">
                        <a:avLst/>
                      </a:prstGeom>
                      <a:solidFill>
                        <a:srgbClr val="000000">
                          <a:alpha val="50000"/>
                        </a:srgbClr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5" name="Oval 114">
                        <a:extLst>
                          <a:ext uri="{FF2B5EF4-FFF2-40B4-BE49-F238E27FC236}">
                            <a16:creationId xmlns:a16="http://schemas.microsoft.com/office/drawing/2014/main" id="{0ED226E0-5A86-2D4C-BA67-2DC1347D376E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4398" y="5872"/>
                        <a:ext cx="57" cy="57"/>
                      </a:xfrm>
                      <a:prstGeom prst="ellipse">
                        <a:avLst/>
                      </a:prstGeom>
                      <a:solidFill>
                        <a:srgbClr val="000000">
                          <a:alpha val="50000"/>
                        </a:srgbClr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6" name="Oval 115">
                        <a:extLst>
                          <a:ext uri="{FF2B5EF4-FFF2-40B4-BE49-F238E27FC236}">
                            <a16:creationId xmlns:a16="http://schemas.microsoft.com/office/drawing/2014/main" id="{D791A668-30AF-2A45-B432-3E28470C1D67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5162" y="5872"/>
                        <a:ext cx="57" cy="57"/>
                      </a:xfrm>
                      <a:prstGeom prst="ellipse">
                        <a:avLst/>
                      </a:prstGeom>
                      <a:solidFill>
                        <a:srgbClr val="000000">
                          <a:alpha val="50000"/>
                        </a:srgbClr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7" name="Oval 116">
                        <a:extLst>
                          <a:ext uri="{FF2B5EF4-FFF2-40B4-BE49-F238E27FC236}">
                            <a16:creationId xmlns:a16="http://schemas.microsoft.com/office/drawing/2014/main" id="{4D94A5DD-359D-7240-BAB5-A0AD490E4E9F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5964" y="5876"/>
                        <a:ext cx="57" cy="57"/>
                      </a:xfrm>
                      <a:prstGeom prst="ellipse">
                        <a:avLst/>
                      </a:prstGeom>
                      <a:solidFill>
                        <a:srgbClr val="000000">
                          <a:alpha val="50000"/>
                        </a:srgbClr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8" name="Oval 117">
                        <a:extLst>
                          <a:ext uri="{FF2B5EF4-FFF2-40B4-BE49-F238E27FC236}">
                            <a16:creationId xmlns:a16="http://schemas.microsoft.com/office/drawing/2014/main" id="{46159C2A-43CA-2445-BF0F-3A0F0C0F367D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6761" y="5876"/>
                        <a:ext cx="57" cy="57"/>
                      </a:xfrm>
                      <a:prstGeom prst="ellipse">
                        <a:avLst/>
                      </a:prstGeom>
                      <a:solidFill>
                        <a:srgbClr val="000000">
                          <a:alpha val="50000"/>
                        </a:srgbClr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19" name="Oval 118">
                        <a:extLst>
                          <a:ext uri="{FF2B5EF4-FFF2-40B4-BE49-F238E27FC236}">
                            <a16:creationId xmlns:a16="http://schemas.microsoft.com/office/drawing/2014/main" id="{C1AC92FC-995D-7B42-AE11-4BFD0DC2D0FC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4398" y="6591"/>
                        <a:ext cx="57" cy="57"/>
                      </a:xfrm>
                      <a:prstGeom prst="ellipse">
                        <a:avLst/>
                      </a:prstGeom>
                      <a:solidFill>
                        <a:srgbClr val="000000">
                          <a:alpha val="50000"/>
                        </a:srgbClr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0" name="Oval 119">
                        <a:extLst>
                          <a:ext uri="{FF2B5EF4-FFF2-40B4-BE49-F238E27FC236}">
                            <a16:creationId xmlns:a16="http://schemas.microsoft.com/office/drawing/2014/main" id="{2117B526-FAF0-A141-ACBE-ED38ED9E3AD0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5162" y="6595"/>
                        <a:ext cx="57" cy="57"/>
                      </a:xfrm>
                      <a:prstGeom prst="ellipse">
                        <a:avLst/>
                      </a:prstGeom>
                      <a:solidFill>
                        <a:srgbClr val="000000">
                          <a:alpha val="50000"/>
                        </a:srgbClr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1" name="Oval 120">
                        <a:extLst>
                          <a:ext uri="{FF2B5EF4-FFF2-40B4-BE49-F238E27FC236}">
                            <a16:creationId xmlns:a16="http://schemas.microsoft.com/office/drawing/2014/main" id="{42254D9E-43F4-CC43-A7F4-08061AE1755C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5971" y="6591"/>
                        <a:ext cx="57" cy="57"/>
                      </a:xfrm>
                      <a:prstGeom prst="ellipse">
                        <a:avLst/>
                      </a:prstGeom>
                      <a:solidFill>
                        <a:srgbClr val="000000">
                          <a:alpha val="50000"/>
                        </a:srgbClr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2" name="Oval 121">
                        <a:extLst>
                          <a:ext uri="{FF2B5EF4-FFF2-40B4-BE49-F238E27FC236}">
                            <a16:creationId xmlns:a16="http://schemas.microsoft.com/office/drawing/2014/main" id="{9663F5D7-661B-BC40-BBC0-864FA2378F95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6761" y="6591"/>
                        <a:ext cx="57" cy="57"/>
                      </a:xfrm>
                      <a:prstGeom prst="ellipse">
                        <a:avLst/>
                      </a:prstGeom>
                      <a:solidFill>
                        <a:srgbClr val="000000">
                          <a:alpha val="50000"/>
                        </a:srgbClr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" name="Oval 122">
                        <a:extLst>
                          <a:ext uri="{FF2B5EF4-FFF2-40B4-BE49-F238E27FC236}">
                            <a16:creationId xmlns:a16="http://schemas.microsoft.com/office/drawing/2014/main" id="{9861E24A-F9CC-E24F-8EA7-6CDE9910718B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4398" y="7311"/>
                        <a:ext cx="57" cy="57"/>
                      </a:xfrm>
                      <a:prstGeom prst="ellipse">
                        <a:avLst/>
                      </a:prstGeom>
                      <a:solidFill>
                        <a:srgbClr val="000000">
                          <a:alpha val="50000"/>
                        </a:srgbClr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4" name="Oval 123">
                        <a:extLst>
                          <a:ext uri="{FF2B5EF4-FFF2-40B4-BE49-F238E27FC236}">
                            <a16:creationId xmlns:a16="http://schemas.microsoft.com/office/drawing/2014/main" id="{B3D95BCF-8F3D-DD47-86C9-75E0FC8BFEA6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5162" y="7311"/>
                        <a:ext cx="57" cy="57"/>
                      </a:xfrm>
                      <a:prstGeom prst="ellipse">
                        <a:avLst/>
                      </a:prstGeom>
                      <a:solidFill>
                        <a:srgbClr val="000000">
                          <a:alpha val="50000"/>
                        </a:srgbClr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5" name="Oval 124">
                        <a:extLst>
                          <a:ext uri="{FF2B5EF4-FFF2-40B4-BE49-F238E27FC236}">
                            <a16:creationId xmlns:a16="http://schemas.microsoft.com/office/drawing/2014/main" id="{E9618FE8-4B0F-9442-91BA-2140B6D2B404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5964" y="7311"/>
                        <a:ext cx="57" cy="57"/>
                      </a:xfrm>
                      <a:prstGeom prst="ellipse">
                        <a:avLst/>
                      </a:prstGeom>
                      <a:solidFill>
                        <a:srgbClr val="000000">
                          <a:alpha val="50000"/>
                        </a:srgbClr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6" name="Oval 125">
                        <a:extLst>
                          <a:ext uri="{FF2B5EF4-FFF2-40B4-BE49-F238E27FC236}">
                            <a16:creationId xmlns:a16="http://schemas.microsoft.com/office/drawing/2014/main" id="{180E3BD8-5818-914E-9373-CD19FA3BAC21}"/>
                          </a:ext>
                        </a:extLst>
                      </p:cNvPr>
                      <p:cNvSpPr>
                        <a:spLocks noChangeAspect="1" noEditPoints="1" noChangeArrowheads="1" noChangeShapeType="1" noTextEdit="1"/>
                      </p:cNvSpPr>
                      <p:nvPr/>
                    </p:nvSpPr>
                    <p:spPr bwMode="auto">
                      <a:xfrm>
                        <a:off x="6761" y="7311"/>
                        <a:ext cx="57" cy="57"/>
                      </a:xfrm>
                      <a:prstGeom prst="ellipse">
                        <a:avLst/>
                      </a:prstGeom>
                      <a:solidFill>
                        <a:srgbClr val="000000">
                          <a:alpha val="50000"/>
                        </a:srgbClr>
                      </a:solidFill>
                      <a:ln w="9525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86" name="Text Box 138">
                      <a:extLst>
                        <a:ext uri="{FF2B5EF4-FFF2-40B4-BE49-F238E27FC236}">
                          <a16:creationId xmlns:a16="http://schemas.microsoft.com/office/drawing/2014/main" id="{D710523A-2D3E-B04F-8E08-F387FC8C41F9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4468" y="4899"/>
                      <a:ext cx="36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87" name="Text Box 139">
                      <a:extLst>
                        <a:ext uri="{FF2B5EF4-FFF2-40B4-BE49-F238E27FC236}">
                          <a16:creationId xmlns:a16="http://schemas.microsoft.com/office/drawing/2014/main" id="{5ADBB85A-EB3A-7A43-9B3F-7DA1D2D90768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243" y="4906"/>
                      <a:ext cx="36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88" name="Text Box 140">
                      <a:extLst>
                        <a:ext uri="{FF2B5EF4-FFF2-40B4-BE49-F238E27FC236}">
                          <a16:creationId xmlns:a16="http://schemas.microsoft.com/office/drawing/2014/main" id="{11197AC2-3B3A-3B4B-8E90-F555119F6725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045" y="4895"/>
                      <a:ext cx="36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89" name="Text Box 141">
                      <a:extLst>
                        <a:ext uri="{FF2B5EF4-FFF2-40B4-BE49-F238E27FC236}">
                          <a16:creationId xmlns:a16="http://schemas.microsoft.com/office/drawing/2014/main" id="{17DA184C-89C5-F646-A86B-1CC40F34DDE3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809" y="4910"/>
                      <a:ext cx="36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0" name="Text Box 142">
                      <a:extLst>
                        <a:ext uri="{FF2B5EF4-FFF2-40B4-BE49-F238E27FC236}">
                          <a16:creationId xmlns:a16="http://schemas.microsoft.com/office/drawing/2014/main" id="{3E931C03-43CB-C746-82BC-AAEA68C8D861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4468" y="5630"/>
                      <a:ext cx="36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1" name="Text Box 143">
                      <a:extLst>
                        <a:ext uri="{FF2B5EF4-FFF2-40B4-BE49-F238E27FC236}">
                          <a16:creationId xmlns:a16="http://schemas.microsoft.com/office/drawing/2014/main" id="{01852E6D-1CAD-AF49-8C17-1A047DB7A7A3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243" y="5641"/>
                      <a:ext cx="36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2" name="Text Box 144">
                      <a:extLst>
                        <a:ext uri="{FF2B5EF4-FFF2-40B4-BE49-F238E27FC236}">
                          <a16:creationId xmlns:a16="http://schemas.microsoft.com/office/drawing/2014/main" id="{A821B03F-1507-EE48-94C6-13D6FA116EEF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056" y="5641"/>
                      <a:ext cx="36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3" name="Text Box 145">
                      <a:extLst>
                        <a:ext uri="{FF2B5EF4-FFF2-40B4-BE49-F238E27FC236}">
                          <a16:creationId xmlns:a16="http://schemas.microsoft.com/office/drawing/2014/main" id="{2BBAC59A-D225-1445-94F5-1292329C10C8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831" y="5641"/>
                      <a:ext cx="36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9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4" name="Text Box 146">
                      <a:extLst>
                        <a:ext uri="{FF2B5EF4-FFF2-40B4-BE49-F238E27FC236}">
                          <a16:creationId xmlns:a16="http://schemas.microsoft.com/office/drawing/2014/main" id="{EE6A80D1-853F-D743-BF05-A7698300FA8E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4479" y="6371"/>
                      <a:ext cx="36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5" name="Text Box 147">
                      <a:extLst>
                        <a:ext uri="{FF2B5EF4-FFF2-40B4-BE49-F238E27FC236}">
                          <a16:creationId xmlns:a16="http://schemas.microsoft.com/office/drawing/2014/main" id="{45691793-3626-1746-BD5F-3C49CD30076B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236" y="6371"/>
                      <a:ext cx="36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6" name="Text Box 148">
                      <a:extLst>
                        <a:ext uri="{FF2B5EF4-FFF2-40B4-BE49-F238E27FC236}">
                          <a16:creationId xmlns:a16="http://schemas.microsoft.com/office/drawing/2014/main" id="{5E5EB3E5-AE95-3F41-99E4-49F6C777F1FA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034" y="6360"/>
                      <a:ext cx="36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7" name="Text Box 149">
                      <a:extLst>
                        <a:ext uri="{FF2B5EF4-FFF2-40B4-BE49-F238E27FC236}">
                          <a16:creationId xmlns:a16="http://schemas.microsoft.com/office/drawing/2014/main" id="{D9B1373D-1100-2844-9E99-57AA4D3F6BBC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820" y="6371"/>
                      <a:ext cx="36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8" name="Text Box 150">
                      <a:extLst>
                        <a:ext uri="{FF2B5EF4-FFF2-40B4-BE49-F238E27FC236}">
                          <a16:creationId xmlns:a16="http://schemas.microsoft.com/office/drawing/2014/main" id="{F7517074-3AB6-2C45-9FFC-CEC14B90A37F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4457" y="7080"/>
                      <a:ext cx="36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16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99" name="Text Box 151">
                      <a:extLst>
                        <a:ext uri="{FF2B5EF4-FFF2-40B4-BE49-F238E27FC236}">
                          <a16:creationId xmlns:a16="http://schemas.microsoft.com/office/drawing/2014/main" id="{930D91D4-F41D-5747-A588-934D926B904F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5210" y="7080"/>
                      <a:ext cx="36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17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00" name="Text Box 152">
                      <a:extLst>
                        <a:ext uri="{FF2B5EF4-FFF2-40B4-BE49-F238E27FC236}">
                          <a16:creationId xmlns:a16="http://schemas.microsoft.com/office/drawing/2014/main" id="{C5D3C003-4466-7B4D-BDF9-E88A708D511C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012" y="7091"/>
                      <a:ext cx="36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18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01" name="Text Box 153">
                      <a:extLst>
                        <a:ext uri="{FF2B5EF4-FFF2-40B4-BE49-F238E27FC236}">
                          <a16:creationId xmlns:a16="http://schemas.microsoft.com/office/drawing/2014/main" id="{1E97566B-AFC0-C644-B680-07367522BD8F}"/>
                        </a:ext>
                      </a:extLst>
                    </p:cNvPr>
                    <p:cNvSpPr txBox="1">
                      <a:spLocks noChangeAspect="1" noEditPoints="1" noChangeArrowheads="1" noChangeShapeType="1" noTextEdit="1"/>
                    </p:cNvSpPr>
                    <p:nvPr/>
                  </p:nvSpPr>
                  <p:spPr bwMode="auto">
                    <a:xfrm>
                      <a:off x="6798" y="7080"/>
                      <a:ext cx="360" cy="3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0" tIns="0" rIns="0" bIns="0" anchor="t" anchorCtr="0" upright="1">
                      <a:noAutofit/>
                    </a:bodyPr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19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p:txBody>
                </p:sp>
              </p:grpSp>
              <p:cxnSp>
                <p:nvCxnSpPr>
                  <p:cNvPr id="81" name="Line 154">
                    <a:extLst>
                      <a:ext uri="{FF2B5EF4-FFF2-40B4-BE49-F238E27FC236}">
                        <a16:creationId xmlns:a16="http://schemas.microsoft.com/office/drawing/2014/main" id="{7560ED48-7DE6-4941-ADC0-DAE0E8207ABF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3626" y="5665"/>
                    <a:ext cx="794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sm" len="sm"/>
                    <a:tailEnd type="triangl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82" name="Text Box 155">
                    <a:extLst>
                      <a:ext uri="{FF2B5EF4-FFF2-40B4-BE49-F238E27FC236}">
                        <a16:creationId xmlns:a16="http://schemas.microsoft.com/office/drawing/2014/main" id="{E6AF0997-9961-9846-86F5-AC8254645C7A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3887" y="5397"/>
                    <a:ext cx="360" cy="36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Symbol" pitchFamily="2" charset="2"/>
                        <a:ea typeface="Times New Roman" panose="02020603050405020304" pitchFamily="18" charset="0"/>
                      </a:rPr>
                      <a:t>D</a:t>
                    </a:r>
                    <a:r>
                      <a: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x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83" name="Text Box 156">
                    <a:extLst>
                      <a:ext uri="{FF2B5EF4-FFF2-40B4-BE49-F238E27FC236}">
                        <a16:creationId xmlns:a16="http://schemas.microsoft.com/office/drawing/2014/main" id="{40F8D420-1159-FB4B-B22A-C69382B09B7A}"/>
                      </a:ext>
                    </a:extLst>
                  </p:cNvPr>
                  <p:cNvSpPr txBox="1">
                    <a:spLocks noChangeAspect="1" noEditPoints="1" noChangeArrowheads="1" noChangeShapeType="1" noTextEdit="1"/>
                  </p:cNvSpPr>
                  <p:nvPr/>
                </p:nvSpPr>
                <p:spPr bwMode="auto">
                  <a:xfrm>
                    <a:off x="4037" y="7524"/>
                    <a:ext cx="360" cy="36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0" tIns="0" rIns="0" bIns="0" anchor="t" anchorCtr="0" upright="1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en-US" sz="1200">
                        <a:effectLst/>
                        <a:latin typeface="Symbol" pitchFamily="2" charset="2"/>
                        <a:ea typeface="Times New Roman" panose="02020603050405020304" pitchFamily="18" charset="0"/>
                      </a:rPr>
                      <a:t>D</a:t>
                    </a:r>
                    <a:r>
                      <a: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y</a:t>
                    </a:r>
                    <a:endParaRPr lang="en-IN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84" name="Line 157">
                    <a:extLst>
                      <a:ext uri="{FF2B5EF4-FFF2-40B4-BE49-F238E27FC236}">
                        <a16:creationId xmlns:a16="http://schemas.microsoft.com/office/drawing/2014/main" id="{6358D6E3-B2DD-AF41-A89E-84A7162F874C}"/>
                      </a:ext>
                    </a:extLst>
                  </p:cNvPr>
                  <p:cNvCxnSpPr>
                    <a:cxnSpLocks noChangeAspect="1" noEditPoints="1" noChangeArrowheads="1" noChangeShapeType="1"/>
                  </p:cNvCxnSpPr>
                  <p:nvPr/>
                </p:nvCxnSpPr>
                <p:spPr bwMode="auto">
                  <a:xfrm>
                    <a:off x="4310" y="7322"/>
                    <a:ext cx="0" cy="72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 type="triangle" w="sm" len="sm"/>
                    <a:tailEnd type="triangle" w="sm" len="sm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71" name="Text Box 160">
                  <a:extLst>
                    <a:ext uri="{FF2B5EF4-FFF2-40B4-BE49-F238E27FC236}">
                      <a16:creationId xmlns:a16="http://schemas.microsoft.com/office/drawing/2014/main" id="{2DFDCE4E-3FBB-AD47-9C6D-BFC74C73BBD1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674" y="4930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5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72" name="Text Box 161">
                  <a:extLst>
                    <a:ext uri="{FF2B5EF4-FFF2-40B4-BE49-F238E27FC236}">
                      <a16:creationId xmlns:a16="http://schemas.microsoft.com/office/drawing/2014/main" id="{A0BF3F59-2835-3C4E-879E-ACB231FE20ED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641" y="5650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10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73" name="Text Box 162">
                  <a:extLst>
                    <a:ext uri="{FF2B5EF4-FFF2-40B4-BE49-F238E27FC236}">
                      <a16:creationId xmlns:a16="http://schemas.microsoft.com/office/drawing/2014/main" id="{8DA5E2E1-4783-B241-914A-6F0C6A73226A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663" y="6355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15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74" name="Text Box 163">
                  <a:extLst>
                    <a:ext uri="{FF2B5EF4-FFF2-40B4-BE49-F238E27FC236}">
                      <a16:creationId xmlns:a16="http://schemas.microsoft.com/office/drawing/2014/main" id="{66D0F815-1076-4540-B83E-4B7DA2544F3A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663" y="7097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20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75" name="Text Box 164">
                  <a:extLst>
                    <a:ext uri="{FF2B5EF4-FFF2-40B4-BE49-F238E27FC236}">
                      <a16:creationId xmlns:a16="http://schemas.microsoft.com/office/drawing/2014/main" id="{2B292A34-E5F2-CC4A-9511-E52F2771B21D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4467" y="7788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21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76" name="Text Box 165">
                  <a:extLst>
                    <a:ext uri="{FF2B5EF4-FFF2-40B4-BE49-F238E27FC236}">
                      <a16:creationId xmlns:a16="http://schemas.microsoft.com/office/drawing/2014/main" id="{32A67691-DBA4-C547-8B07-68194078AEA1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5257" y="7795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22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77" name="Text Box 166">
                  <a:extLst>
                    <a:ext uri="{FF2B5EF4-FFF2-40B4-BE49-F238E27FC236}">
                      <a16:creationId xmlns:a16="http://schemas.microsoft.com/office/drawing/2014/main" id="{F9C718A0-9BAE-7F41-9B6C-93D8915B6AE5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032" y="7799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23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78" name="Text Box 168">
                  <a:extLst>
                    <a:ext uri="{FF2B5EF4-FFF2-40B4-BE49-F238E27FC236}">
                      <a16:creationId xmlns:a16="http://schemas.microsoft.com/office/drawing/2014/main" id="{E5A72B4A-1035-CD43-B0FF-DF1C8061E5DE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6844" y="7799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24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79" name="Text Box 169">
                  <a:extLst>
                    <a:ext uri="{FF2B5EF4-FFF2-40B4-BE49-F238E27FC236}">
                      <a16:creationId xmlns:a16="http://schemas.microsoft.com/office/drawing/2014/main" id="{286D56A9-05F9-D949-AFFE-54B30316C6D4}"/>
                    </a:ext>
                  </a:extLst>
                </p:cNvPr>
                <p:cNvSpPr txBox="1">
                  <a:spLocks noChangeAspect="1" noEditPoints="1" noChangeArrowheads="1" noChangeShapeType="1" noTextEdit="1"/>
                </p:cNvSpPr>
                <p:nvPr/>
              </p:nvSpPr>
              <p:spPr bwMode="auto">
                <a:xfrm>
                  <a:off x="7663" y="7817"/>
                  <a:ext cx="360" cy="3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0" tIns="0" rIns="0" bIns="0" anchor="t" anchorCtr="0" upright="1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25</a:t>
                  </a:r>
                  <a:endParaRPr lang="en-IN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6D59008D-6A94-8740-AC1E-EB5BE66B01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29788" y="5995619"/>
                <a:ext cx="709544" cy="671190"/>
              </a:xfrm>
              <a:prstGeom prst="rect">
                <a:avLst/>
              </a:prstGeom>
            </p:spPr>
          </p:pic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8E10EB38-C50E-154F-A787-59B1C0BFB1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57271" y="3653971"/>
                <a:ext cx="772515" cy="708139"/>
              </a:xfrm>
              <a:prstGeom prst="rect">
                <a:avLst/>
              </a:prstGeom>
            </p:spPr>
          </p:pic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54C57C2-50FC-486F-B805-C95C6F5F7A28}"/>
                </a:ext>
              </a:extLst>
            </p:cNvPr>
            <p:cNvCxnSpPr/>
            <p:nvPr/>
          </p:nvCxnSpPr>
          <p:spPr>
            <a:xfrm>
              <a:off x="8236545" y="4364475"/>
              <a:ext cx="5486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E5AE1AF-85F7-40C5-B643-39B6F8835A87}"/>
                </a:ext>
              </a:extLst>
            </p:cNvPr>
            <p:cNvCxnSpPr/>
            <p:nvPr/>
          </p:nvCxnSpPr>
          <p:spPr>
            <a:xfrm>
              <a:off x="8263894" y="6149332"/>
              <a:ext cx="5486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9133909-9E44-4123-8AA7-9C3558E499D9}"/>
                </a:ext>
              </a:extLst>
            </p:cNvPr>
            <p:cNvCxnSpPr/>
            <p:nvPr/>
          </p:nvCxnSpPr>
          <p:spPr>
            <a:xfrm>
              <a:off x="8241890" y="6182695"/>
              <a:ext cx="0" cy="45720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4884804-56DF-4637-BEA2-0E19AF414831}"/>
                </a:ext>
              </a:extLst>
            </p:cNvPr>
            <p:cNvCxnSpPr/>
            <p:nvPr/>
          </p:nvCxnSpPr>
          <p:spPr>
            <a:xfrm>
              <a:off x="7186038" y="6144803"/>
              <a:ext cx="0" cy="45720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EE25EE-5FB4-483C-B91E-6D1A62F3ADD1}"/>
                </a:ext>
              </a:extLst>
            </p:cNvPr>
            <p:cNvSpPr txBox="1"/>
            <p:nvPr/>
          </p:nvSpPr>
          <p:spPr>
            <a:xfrm>
              <a:off x="8775456" y="4197429"/>
              <a:ext cx="3774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5’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625F0F9-FEB6-42BD-9FF6-54ADA6EECB82}"/>
                </a:ext>
              </a:extLst>
            </p:cNvPr>
            <p:cNvSpPr txBox="1"/>
            <p:nvPr/>
          </p:nvSpPr>
          <p:spPr>
            <a:xfrm>
              <a:off x="8717857" y="5859585"/>
              <a:ext cx="3774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25’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6C30E71-7B66-4220-81A9-7EAF2F5658DC}"/>
                </a:ext>
              </a:extLst>
            </p:cNvPr>
            <p:cNvSpPr txBox="1"/>
            <p:nvPr/>
          </p:nvSpPr>
          <p:spPr>
            <a:xfrm>
              <a:off x="8238095" y="6469218"/>
              <a:ext cx="4792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25’’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334C98A-B4E8-43B3-8976-0EFBB9ABB986}"/>
                </a:ext>
              </a:extLst>
            </p:cNvPr>
            <p:cNvSpPr txBox="1"/>
            <p:nvPr/>
          </p:nvSpPr>
          <p:spPr>
            <a:xfrm>
              <a:off x="7159735" y="6477872"/>
              <a:ext cx="4792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23’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0814C13-A016-894E-9391-F6BDA259A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54" y="1895076"/>
            <a:ext cx="7462563" cy="8469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28AA93-E015-C642-99A0-6254F896E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854" y="3344425"/>
            <a:ext cx="1591620" cy="9055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2AF357-A31D-C544-AE5C-D0F8112FB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854" y="4579378"/>
            <a:ext cx="1517896" cy="90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0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7B8C9-588D-4215-ACFD-2DE727BE1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85" y="475862"/>
            <a:ext cx="7969258" cy="2465920"/>
          </a:xfrm>
        </p:spPr>
        <p:txBody>
          <a:bodyPr>
            <a:no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ESO 208A: Computational Methods in Engineering</a:t>
            </a:r>
            <a:b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 Differential Equation: Hyperbolic Equation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A89A92-5D9C-48C8-AA52-DFE5CBA82E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4727" y="3337603"/>
            <a:ext cx="6854537" cy="1607272"/>
          </a:xfrm>
        </p:spPr>
        <p:txBody>
          <a:bodyPr>
            <a:normAutofit/>
          </a:bodyPr>
          <a:lstStyle/>
          <a:p>
            <a:endParaRPr lang="en-US" sz="100" dirty="0"/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Civil Engineering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IIT Kanpur</a:t>
            </a:r>
          </a:p>
        </p:txBody>
      </p:sp>
      <p:pic>
        <p:nvPicPr>
          <p:cNvPr id="4" name="Picture 3" descr="highreslogo.png">
            <a:extLst>
              <a:ext uri="{FF2B5EF4-FFF2-40B4-BE49-F238E27FC236}">
                <a16:creationId xmlns:a16="http://schemas.microsoft.com/office/drawing/2014/main" id="{23809838-85A8-4B33-9ED9-10D26D0B4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9" y="5089243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34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63" y="292252"/>
            <a:ext cx="7855922" cy="668371"/>
          </a:xfrm>
        </p:spPr>
        <p:txBody>
          <a:bodyPr>
            <a:normAutofit fontScale="90000"/>
          </a:bodyPr>
          <a:lstStyle/>
          <a:p>
            <a:r>
              <a:rPr lang="en-US" dirty="0"/>
              <a:t>Wave Equation: </a:t>
            </a:r>
            <a:r>
              <a:rPr lang="en-US"/>
              <a:t>1</a:t>
            </a:r>
            <a:r>
              <a:rPr lang="en-US" baseline="30000"/>
              <a:t>st</a:t>
            </a:r>
            <a:r>
              <a:rPr lang="en-US"/>
              <a:t> Order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3A422-A982-4722-9711-77D1DC25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22" y="970157"/>
            <a:ext cx="8664498" cy="56982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FE80B-5EA7-6447-BE84-4660AC0D9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56366"/>
            <a:ext cx="1713106" cy="81931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68CA2FB8-BC0C-634D-B41B-064B7CC15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63" y="2831291"/>
            <a:ext cx="5814278" cy="884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0DC1DF5-1E80-5841-82E2-06D3BD08ADAA}"/>
                  </a:ext>
                </a:extLst>
              </p:cNvPr>
              <p:cNvSpPr txBox="1"/>
              <p:nvPr/>
            </p:nvSpPr>
            <p:spPr>
              <a:xfrm>
                <a:off x="3029524" y="1212078"/>
                <a:ext cx="514792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−∞, ∞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0DC1DF5-1E80-5841-82E2-06D3BD08A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9524" y="1212078"/>
                <a:ext cx="5147927" cy="707886"/>
              </a:xfrm>
              <a:prstGeom prst="rect">
                <a:avLst/>
              </a:prstGeom>
              <a:blipFill>
                <a:blip r:embed="rId4"/>
                <a:stretch>
                  <a:fillRect l="-493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C62CB4D2-0104-7F47-BFBA-56551EDB6620}"/>
              </a:ext>
            </a:extLst>
          </p:cNvPr>
          <p:cNvSpPr txBox="1"/>
          <p:nvPr/>
        </p:nvSpPr>
        <p:spPr>
          <a:xfrm>
            <a:off x="785308" y="2217598"/>
            <a:ext cx="3313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𝜇-CD scheme: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E011114F-886E-D74E-B39A-3A9EB5808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22" y="3807138"/>
            <a:ext cx="8775054" cy="78903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CE5A820-1A10-D148-BFFE-A84EF2005838}"/>
              </a:ext>
            </a:extLst>
          </p:cNvPr>
          <p:cNvSpPr txBox="1"/>
          <p:nvPr/>
        </p:nvSpPr>
        <p:spPr>
          <a:xfrm>
            <a:off x="785308" y="4867769"/>
            <a:ext cx="3313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constant: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439FFC9-C951-3C49-81A8-8B7F7FA25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308" y="5417515"/>
            <a:ext cx="7009205" cy="85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1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63" y="292252"/>
            <a:ext cx="7855922" cy="668371"/>
          </a:xfrm>
        </p:spPr>
        <p:txBody>
          <a:bodyPr>
            <a:normAutofit fontScale="90000"/>
          </a:bodyPr>
          <a:lstStyle/>
          <a:p>
            <a:r>
              <a:rPr lang="en-US" dirty="0"/>
              <a:t>Consistency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3A422-A982-4722-9711-77D1DC25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22" y="970157"/>
            <a:ext cx="8664498" cy="56982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FE80B-5EA7-6447-BE84-4660AC0D9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56366"/>
            <a:ext cx="1713106" cy="819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0DC1DF5-1E80-5841-82E2-06D3BD08ADAA}"/>
                  </a:ext>
                </a:extLst>
              </p:cNvPr>
              <p:cNvSpPr txBox="1"/>
              <p:nvPr/>
            </p:nvSpPr>
            <p:spPr>
              <a:xfrm>
                <a:off x="3029524" y="1212078"/>
                <a:ext cx="514792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−∞, ∞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0DC1DF5-1E80-5841-82E2-06D3BD08A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9524" y="1212078"/>
                <a:ext cx="5147927" cy="707886"/>
              </a:xfrm>
              <a:prstGeom prst="rect">
                <a:avLst/>
              </a:prstGeom>
              <a:blipFill>
                <a:blip r:embed="rId3"/>
                <a:stretch>
                  <a:fillRect l="-493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" name="Picture 70">
            <a:extLst>
              <a:ext uri="{FF2B5EF4-FFF2-40B4-BE49-F238E27FC236}">
                <a16:creationId xmlns:a16="http://schemas.microsoft.com/office/drawing/2014/main" id="{E011114F-886E-D74E-B39A-3A9EB5808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22" y="1996297"/>
            <a:ext cx="8775054" cy="789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E8B48A-DD79-A645-9541-CD17207FA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89" y="3137610"/>
            <a:ext cx="8357180" cy="9205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E05A38-04AE-8046-97ED-5D528A422A09}"/>
              </a:ext>
            </a:extLst>
          </p:cNvPr>
          <p:cNvSpPr/>
          <p:nvPr/>
        </p:nvSpPr>
        <p:spPr>
          <a:xfrm>
            <a:off x="2097741" y="2990626"/>
            <a:ext cx="2398955" cy="135546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F16DD4-58D7-0844-B075-CDD9D3D979E9}"/>
              </a:ext>
            </a:extLst>
          </p:cNvPr>
          <p:cNvSpPr txBox="1"/>
          <p:nvPr/>
        </p:nvSpPr>
        <p:spPr>
          <a:xfrm>
            <a:off x="466389" y="4551381"/>
            <a:ext cx="79353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𝜇 ≠ ½: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method is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0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Δ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Diffusion is present</a:t>
            </a:r>
          </a:p>
          <a:p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𝜇 = ½: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method is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O(Δ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Δ</a:t>
            </a:r>
            <a:r>
              <a:rPr lang="en-US" sz="20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Diffusion is absent</a:t>
            </a:r>
          </a:p>
        </p:txBody>
      </p:sp>
    </p:spTree>
    <p:extLst>
      <p:ext uri="{BB962C8B-B14F-4D97-AF65-F5344CB8AC3E}">
        <p14:creationId xmlns:p14="http://schemas.microsoft.com/office/powerpoint/2010/main" val="133114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63" y="292252"/>
            <a:ext cx="7855922" cy="668371"/>
          </a:xfrm>
        </p:spPr>
        <p:txBody>
          <a:bodyPr>
            <a:normAutofit fontScale="90000"/>
          </a:bodyPr>
          <a:lstStyle/>
          <a:p>
            <a:r>
              <a:rPr lang="en-US" dirty="0"/>
              <a:t>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3A422-A982-4722-9711-77D1DC25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22" y="970157"/>
            <a:ext cx="8664498" cy="56982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FE80B-5EA7-6447-BE84-4660AC0D9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56366"/>
            <a:ext cx="1713106" cy="819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0DC1DF5-1E80-5841-82E2-06D3BD08ADAA}"/>
                  </a:ext>
                </a:extLst>
              </p:cNvPr>
              <p:cNvSpPr txBox="1"/>
              <p:nvPr/>
            </p:nvSpPr>
            <p:spPr>
              <a:xfrm>
                <a:off x="3029524" y="1212078"/>
                <a:ext cx="514792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−∞, ∞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0DC1DF5-1E80-5841-82E2-06D3BD08A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9524" y="1212078"/>
                <a:ext cx="5147927" cy="707886"/>
              </a:xfrm>
              <a:prstGeom prst="rect">
                <a:avLst/>
              </a:prstGeom>
              <a:blipFill>
                <a:blip r:embed="rId3"/>
                <a:stretch>
                  <a:fillRect l="-493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5F16DD4-58D7-0844-B075-CDD9D3D979E9}"/>
              </a:ext>
            </a:extLst>
          </p:cNvPr>
          <p:cNvSpPr txBox="1"/>
          <p:nvPr/>
        </p:nvSpPr>
        <p:spPr>
          <a:xfrm>
            <a:off x="657357" y="4484364"/>
            <a:ext cx="7935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large </a:t>
            </a:r>
            <a:r>
              <a:rPr lang="en-US" sz="2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largest eigenvalue (absolute) is: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ED8D72-EB00-464A-8D1D-F8759B00C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275180"/>
            <a:ext cx="2241546" cy="8660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E6F6C-C728-624E-9DDB-3AF687DA0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063" y="3448703"/>
            <a:ext cx="2555614" cy="7529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73841A-31FE-1D44-AF6E-D40D10876523}"/>
                  </a:ext>
                </a:extLst>
              </p:cNvPr>
              <p:cNvSpPr txBox="1"/>
              <p:nvPr/>
            </p:nvSpPr>
            <p:spPr>
              <a:xfrm>
                <a:off x="4292301" y="2302797"/>
                <a:ext cx="2560319" cy="838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d</m:t>
                          </m:r>
                          <m:acc>
                            <m:accPr>
                              <m:chr m:val="̅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𝐀</m:t>
                      </m:r>
                      <m:acc>
                        <m:accPr>
                          <m:chr m:val="̅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73841A-31FE-1D44-AF6E-D40D10876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301" y="2302797"/>
                <a:ext cx="2560319" cy="838435"/>
              </a:xfrm>
              <a:prstGeom prst="rect">
                <a:avLst/>
              </a:prstGeom>
              <a:blipFill>
                <a:blip r:embed="rId6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1582A4C-480A-6E4D-9D91-0F52388D28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7906" y="3423900"/>
            <a:ext cx="4313232" cy="777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2EECB7-8201-7C4A-AB35-EF416322D4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063" y="5228697"/>
            <a:ext cx="1282344" cy="82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3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13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64427"/>
          </a:xfrm>
        </p:spPr>
        <p:txBody>
          <a:bodyPr/>
          <a:lstStyle/>
          <a:p>
            <a:r>
              <a:rPr lang="en-US" dirty="0"/>
              <a:t>Convergence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3A422-A982-4722-9711-77D1DC25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43" y="1129554"/>
            <a:ext cx="8186057" cy="5260360"/>
          </a:xfrm>
        </p:spPr>
        <p:txBody>
          <a:bodyPr>
            <a:normAutofit/>
          </a:bodyPr>
          <a:lstStyle/>
          <a:p>
            <a:pPr marL="314325" indent="-314325">
              <a:buFont typeface="Wingdings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𝛼 are constants (not functions of </a:t>
            </a:r>
            <a:r>
              <a:rPr lang="en-US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marL="0" indent="0" algn="ctr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the solutions depend on these two dimensionless groups or numbers. Therefore, stability and convergence will also depend on these two!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835C4-E309-D84D-874A-04F12B004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43" y="3281248"/>
            <a:ext cx="7717710" cy="1850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18765-6514-5642-AF20-8AF4A8002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2" y="1716450"/>
            <a:ext cx="7712519" cy="138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2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63" y="292252"/>
            <a:ext cx="7855922" cy="668371"/>
          </a:xfrm>
        </p:spPr>
        <p:txBody>
          <a:bodyPr>
            <a:normAutofit fontScale="90000"/>
          </a:bodyPr>
          <a:lstStyle/>
          <a:p>
            <a:r>
              <a:rPr lang="en-US" dirty="0"/>
              <a:t>Stability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F16DD4-58D7-0844-B075-CDD9D3D979E9}"/>
              </a:ext>
            </a:extLst>
          </p:cNvPr>
          <p:cNvSpPr txBox="1"/>
          <p:nvPr/>
        </p:nvSpPr>
        <p:spPr>
          <a:xfrm>
            <a:off x="697063" y="1171009"/>
            <a:ext cx="79353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eigenvalues are imaginary!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time-stepping schemes, that are not stable for purely imaginary 𝜆, cannot be applied for this problem with central difference approximation for spatial derivative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Euler Forward (𝜇 = 1), multi-step methods up to 3</a:t>
            </a:r>
            <a:r>
              <a:rPr lang="en-US" sz="2400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order, 2</a:t>
            </a:r>
            <a:r>
              <a:rPr lang="en-US" sz="2400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Order Runge-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Kutta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 cannot be used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Euler Backward (𝜇 = 0), Trapezoidal method, all BDFs and 4</a:t>
            </a:r>
            <a:r>
              <a:rPr lang="en-US" sz="2400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order Runge-</a:t>
            </a:r>
            <a:r>
              <a:rPr lang="en-US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Kutta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be used.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may have limitations on the time step, e.g., for 4</a:t>
            </a:r>
            <a:r>
              <a:rPr lang="en-US" sz="2400" baseline="30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order R-K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057466-E4F0-3A4D-AE29-557A2FECA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868" y="5167047"/>
            <a:ext cx="3583153" cy="5878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C8DC6D-BC72-1340-BC34-FA9A7D825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037" y="5046101"/>
            <a:ext cx="1282344" cy="82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0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7382"/>
            <a:ext cx="7855922" cy="668371"/>
          </a:xfrm>
        </p:spPr>
        <p:txBody>
          <a:bodyPr>
            <a:noAutofit/>
          </a:bodyPr>
          <a:lstStyle/>
          <a:p>
            <a:r>
              <a:rPr lang="en-US" sz="3600" dirty="0"/>
              <a:t>1</a:t>
            </a:r>
            <a:r>
              <a:rPr lang="en-US" sz="3600" baseline="30000" dirty="0"/>
              <a:t>st</a:t>
            </a:r>
            <a:r>
              <a:rPr lang="en-US" sz="3600" dirty="0"/>
              <a:t> Order Wave Equation: Explicit Scheme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FE80B-5EA7-6447-BE84-4660AC0D9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94" y="1106523"/>
            <a:ext cx="1713106" cy="819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0DC1DF5-1E80-5841-82E2-06D3BD08ADAA}"/>
                  </a:ext>
                </a:extLst>
              </p:cNvPr>
              <p:cNvSpPr txBox="1"/>
              <p:nvPr/>
            </p:nvSpPr>
            <p:spPr>
              <a:xfrm>
                <a:off x="3029524" y="1162235"/>
                <a:ext cx="514792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−∞, ∞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0DC1DF5-1E80-5841-82E2-06D3BD08A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9524" y="1162235"/>
                <a:ext cx="5147927" cy="707886"/>
              </a:xfrm>
              <a:prstGeom prst="rect">
                <a:avLst/>
              </a:prstGeom>
              <a:blipFill>
                <a:blip r:embed="rId3"/>
                <a:stretch>
                  <a:fillRect l="-493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4E8B48A-DD79-A645-9541-CD17207FA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34" y="2016141"/>
            <a:ext cx="8357180" cy="9205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F16DD4-58D7-0844-B075-CDD9D3D979E9}"/>
              </a:ext>
            </a:extLst>
          </p:cNvPr>
          <p:cNvSpPr txBox="1"/>
          <p:nvPr/>
        </p:nvSpPr>
        <p:spPr>
          <a:xfrm>
            <a:off x="446434" y="3031195"/>
            <a:ext cx="7935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problem of numerical diffusion and stability with Euler Forward can be addressed by simulating the numerical diffusion term (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Lax-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Wendorf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Scheme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5E70F4-E130-9D40-855F-FE7CEECA3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494" y="4412137"/>
            <a:ext cx="5403721" cy="869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99BDE9-33F6-E748-A44F-4F0626025C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494" y="5431853"/>
            <a:ext cx="4648404" cy="77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8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63" y="292252"/>
            <a:ext cx="7855922" cy="668371"/>
          </a:xfrm>
        </p:spPr>
        <p:txBody>
          <a:bodyPr>
            <a:noAutofit/>
          </a:bodyPr>
          <a:lstStyle/>
          <a:p>
            <a:r>
              <a:rPr lang="en-US" sz="3200" dirty="0"/>
              <a:t>1</a:t>
            </a:r>
            <a:r>
              <a:rPr lang="en-US" sz="3200" baseline="30000" dirty="0"/>
              <a:t>st</a:t>
            </a:r>
            <a:r>
              <a:rPr lang="en-US" sz="3200" dirty="0"/>
              <a:t> Order Wave Equation: Upwind scheme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FE80B-5EA7-6447-BE84-4660AC0D9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56366"/>
            <a:ext cx="1713106" cy="819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0DC1DF5-1E80-5841-82E2-06D3BD08ADAA}"/>
                  </a:ext>
                </a:extLst>
              </p:cNvPr>
              <p:cNvSpPr txBox="1"/>
              <p:nvPr/>
            </p:nvSpPr>
            <p:spPr>
              <a:xfrm>
                <a:off x="3029524" y="1212078"/>
                <a:ext cx="514792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−∞, ∞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0DC1DF5-1E80-5841-82E2-06D3BD08A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9524" y="1212078"/>
                <a:ext cx="5147927" cy="707886"/>
              </a:xfrm>
              <a:prstGeom prst="rect">
                <a:avLst/>
              </a:prstGeom>
              <a:blipFill>
                <a:blip r:embed="rId3"/>
                <a:stretch>
                  <a:fillRect l="-493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1CE5A820-1A10-D148-BFFE-A84EF2005838}"/>
              </a:ext>
            </a:extLst>
          </p:cNvPr>
          <p:cNvSpPr txBox="1"/>
          <p:nvPr/>
        </p:nvSpPr>
        <p:spPr>
          <a:xfrm>
            <a:off x="697711" y="4840853"/>
            <a:ext cx="7278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Diffusion is eliminated by choosing </a:t>
            </a:r>
            <a:r>
              <a:rPr lang="en-US" sz="2400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1.  The scheme is stable for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8D8D5-E98D-C741-92A2-62C263503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206438"/>
            <a:ext cx="2878343" cy="8188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E24BA0-8579-A841-938F-D4BA44522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9435" y="2368974"/>
            <a:ext cx="2421805" cy="493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58DFE5-0B06-7C4E-BD9B-0AB1D3FCA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063" y="3735540"/>
            <a:ext cx="7278685" cy="8808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136FC7-AC0D-5E4E-8ADD-DB39B950CF2D}"/>
              </a:ext>
            </a:extLst>
          </p:cNvPr>
          <p:cNvSpPr txBox="1"/>
          <p:nvPr/>
        </p:nvSpPr>
        <p:spPr>
          <a:xfrm>
            <a:off x="628650" y="3185794"/>
            <a:ext cx="3313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Performing TE analysis: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8704ED-9EFC-7945-8EC5-ED2E337892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9524" y="5777968"/>
            <a:ext cx="1171636" cy="5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1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2" grpId="0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63" y="292252"/>
            <a:ext cx="7855922" cy="668371"/>
          </a:xfrm>
        </p:spPr>
        <p:txBody>
          <a:bodyPr>
            <a:noAutofit/>
          </a:bodyPr>
          <a:lstStyle/>
          <a:p>
            <a:r>
              <a:rPr lang="en-US" sz="3200" dirty="0"/>
              <a:t>1</a:t>
            </a:r>
            <a:r>
              <a:rPr lang="en-US" sz="3200" baseline="30000" dirty="0"/>
              <a:t>st</a:t>
            </a:r>
            <a:r>
              <a:rPr lang="en-US" sz="3200" dirty="0"/>
              <a:t> Order Wave Equation: Upwind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0DC1DF5-1E80-5841-82E2-06D3BD08ADAA}"/>
                  </a:ext>
                </a:extLst>
              </p:cNvPr>
              <p:cNvSpPr txBox="1"/>
              <p:nvPr/>
            </p:nvSpPr>
            <p:spPr>
              <a:xfrm>
                <a:off x="820495" y="2375303"/>
                <a:ext cx="514792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−∞, ∞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0DC1DF5-1E80-5841-82E2-06D3BD08A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95" y="2375303"/>
                <a:ext cx="5147927" cy="707886"/>
              </a:xfrm>
              <a:prstGeom prst="rect">
                <a:avLst/>
              </a:prstGeom>
              <a:blipFill>
                <a:blip r:embed="rId2"/>
                <a:stretch>
                  <a:fillRect l="-493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6EC4762-298E-3F4F-8489-2E14B2136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95" y="1233217"/>
            <a:ext cx="1578460" cy="754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A88E1-766E-EA4D-A3CD-F9E845010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95" y="3521553"/>
            <a:ext cx="2967355" cy="84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0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063" y="292252"/>
            <a:ext cx="7855922" cy="668371"/>
          </a:xfrm>
        </p:spPr>
        <p:txBody>
          <a:bodyPr>
            <a:noAutofit/>
          </a:bodyPr>
          <a:lstStyle/>
          <a:p>
            <a:r>
              <a:rPr lang="en-US" sz="2800" dirty="0"/>
              <a:t>1</a:t>
            </a:r>
            <a:r>
              <a:rPr lang="en-US" sz="2800" baseline="30000" dirty="0"/>
              <a:t>st</a:t>
            </a:r>
            <a:r>
              <a:rPr lang="en-US" sz="2800" dirty="0"/>
              <a:t> Order Wave Equation Example: Upwind scheme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0AFAD-4200-F049-AEF1-311091390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94" y="1189436"/>
            <a:ext cx="3220921" cy="703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7D1988-4D98-4A48-A326-9196F7ECF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198" y="1401325"/>
            <a:ext cx="3286100" cy="341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A417F9-644E-E04E-AEA2-1104BCC0E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94" y="2198370"/>
            <a:ext cx="2868659" cy="5331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003D57-A48B-374B-AC8B-6704860D521D}"/>
                  </a:ext>
                </a:extLst>
              </p:cNvPr>
              <p:cNvSpPr txBox="1"/>
              <p:nvPr/>
            </p:nvSpPr>
            <p:spPr>
              <a:xfrm>
                <a:off x="800468" y="3200693"/>
                <a:ext cx="5636062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=0.1; 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=0.1      ⟹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=0.2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003D57-A48B-374B-AC8B-6704860D5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68" y="3200693"/>
                <a:ext cx="5636062" cy="612732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B52A73-2F06-3949-B336-DD4920AA9508}"/>
                  </a:ext>
                </a:extLst>
              </p:cNvPr>
              <p:cNvSpPr txBox="1"/>
              <p:nvPr/>
            </p:nvSpPr>
            <p:spPr>
              <a:xfrm>
                <a:off x="800468" y="4196897"/>
                <a:ext cx="5636062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=0.5; 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=0.1      ⟹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=1.0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B52A73-2F06-3949-B336-DD4920AA9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68" y="4196897"/>
                <a:ext cx="5636062" cy="612732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A77BA7C-8370-B247-9A73-D494449AE0E3}"/>
              </a:ext>
            </a:extLst>
          </p:cNvPr>
          <p:cNvSpPr txBox="1"/>
          <p:nvPr/>
        </p:nvSpPr>
        <p:spPr>
          <a:xfrm>
            <a:off x="943397" y="5271380"/>
            <a:ext cx="5820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 us see the solutions!</a:t>
            </a:r>
          </a:p>
        </p:txBody>
      </p:sp>
    </p:spTree>
    <p:extLst>
      <p:ext uri="{BB962C8B-B14F-4D97-AF65-F5344CB8AC3E}">
        <p14:creationId xmlns:p14="http://schemas.microsoft.com/office/powerpoint/2010/main" val="294846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0000FF"/>
                </a:solidFill>
              </a:rPr>
              <a:t>Syllabus for End </a:t>
            </a:r>
            <a:r>
              <a:rPr lang="en-IN" dirty="0" err="1">
                <a:solidFill>
                  <a:srgbClr val="0000FF"/>
                </a:solidFill>
              </a:rPr>
              <a:t>Sem</a:t>
            </a:r>
            <a:endParaRPr lang="en-IN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All topics covered in the course (40 lectures)</a:t>
            </a:r>
          </a:p>
          <a:p>
            <a:r>
              <a:rPr lang="en-IN" dirty="0"/>
              <a:t>Roughly ~25% from pre-mid </a:t>
            </a:r>
            <a:r>
              <a:rPr lang="en-IN" dirty="0" err="1"/>
              <a:t>sem</a:t>
            </a:r>
            <a:r>
              <a:rPr lang="en-IN" dirty="0"/>
              <a:t> (could be part of post-mid </a:t>
            </a:r>
            <a:r>
              <a:rPr lang="en-IN" dirty="0" err="1"/>
              <a:t>sem</a:t>
            </a:r>
            <a:r>
              <a:rPr lang="en-IN" dirty="0"/>
              <a:t> problems or as exclusive problems)</a:t>
            </a:r>
          </a:p>
          <a:p>
            <a:r>
              <a:rPr lang="en-IN" dirty="0"/>
              <a:t>Roughly ~75% from post-mid </a:t>
            </a:r>
            <a:r>
              <a:rPr lang="en-IN" dirty="0" err="1"/>
              <a:t>sem</a:t>
            </a:r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>
                <a:solidFill>
                  <a:srgbClr val="0000FF"/>
                </a:solidFill>
              </a:rPr>
              <a:t>Exceptions</a:t>
            </a:r>
          </a:p>
          <a:p>
            <a:r>
              <a:rPr lang="en-IN" dirty="0"/>
              <a:t>Derivation involving local variables to derive cubic splines; </a:t>
            </a:r>
            <a:r>
              <a:rPr lang="en-IN" dirty="0" err="1"/>
              <a:t>numericals</a:t>
            </a:r>
            <a:r>
              <a:rPr lang="en-IN" dirty="0"/>
              <a:t> can be tested</a:t>
            </a:r>
          </a:p>
          <a:p>
            <a:r>
              <a:rPr lang="en-IN" dirty="0"/>
              <a:t>Derivation of phase error in Stability problems of ODEs</a:t>
            </a:r>
          </a:p>
          <a:p>
            <a:r>
              <a:rPr lang="en-IN" dirty="0"/>
              <a:t>Derivation of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 Fort–Frankel scheme 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916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6442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Consistent Attendance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0700233"/>
              </p:ext>
            </p:extLst>
          </p:nvPr>
        </p:nvGraphicFramePr>
        <p:xfrm>
          <a:off x="4705348" y="1650993"/>
          <a:ext cx="3899165" cy="46820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2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6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159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170346</a:t>
                      </a:r>
                      <a:endParaRPr lang="en-IN" sz="16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KRISHAN KUMAR</a:t>
                      </a:r>
                      <a:endParaRPr lang="en-IN" sz="16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159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170403</a:t>
                      </a:r>
                      <a:endParaRPr lang="en-IN" sz="16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MUDIT KUMAR</a:t>
                      </a:r>
                      <a:endParaRPr lang="en-IN" sz="16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159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170410</a:t>
                      </a:r>
                      <a:endParaRPr lang="en-IN" sz="16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NAMAN AGRAWAL (M AGRAWAL)</a:t>
                      </a:r>
                      <a:endParaRPr lang="en-IN" sz="16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159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solidFill>
                            <a:srgbClr val="0000FF"/>
                          </a:solidFill>
                          <a:effectLst/>
                        </a:rPr>
                        <a:t>170545</a:t>
                      </a:r>
                      <a:endParaRPr lang="en-IN" sz="16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RAKESH KUMAR</a:t>
                      </a:r>
                      <a:endParaRPr lang="en-IN" sz="16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159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solidFill>
                            <a:srgbClr val="0000FF"/>
                          </a:solidFill>
                          <a:effectLst/>
                        </a:rPr>
                        <a:t>170632</a:t>
                      </a:r>
                      <a:endParaRPr lang="en-IN" sz="16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SARANSH NADDA</a:t>
                      </a:r>
                      <a:endParaRPr lang="en-IN" sz="16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159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solidFill>
                            <a:srgbClr val="0000FF"/>
                          </a:solidFill>
                          <a:effectLst/>
                        </a:rPr>
                        <a:t>170739</a:t>
                      </a:r>
                      <a:endParaRPr lang="en-IN" sz="16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SUNIT SHARMA</a:t>
                      </a:r>
                      <a:endParaRPr lang="en-IN" sz="16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159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solidFill>
                            <a:srgbClr val="0000FF"/>
                          </a:solidFill>
                          <a:effectLst/>
                        </a:rPr>
                        <a:t>180063</a:t>
                      </a:r>
                      <a:endParaRPr lang="en-IN" sz="16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AKSHAT KUMAR</a:t>
                      </a:r>
                      <a:endParaRPr lang="en-IN" sz="16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159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solidFill>
                            <a:srgbClr val="0000FF"/>
                          </a:solidFill>
                          <a:effectLst/>
                        </a:rPr>
                        <a:t>180168</a:t>
                      </a:r>
                      <a:endParaRPr lang="en-IN" sz="16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AVIRAL AGGARWAL</a:t>
                      </a:r>
                      <a:endParaRPr lang="en-IN" sz="16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159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solidFill>
                            <a:srgbClr val="0000FF"/>
                          </a:solidFill>
                          <a:effectLst/>
                        </a:rPr>
                        <a:t>180192</a:t>
                      </a:r>
                      <a:endParaRPr lang="en-IN" sz="16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BHARAT BHUSAN RATH</a:t>
                      </a:r>
                      <a:endParaRPr lang="en-IN" sz="16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159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solidFill>
                            <a:srgbClr val="0000FF"/>
                          </a:solidFill>
                          <a:effectLst/>
                        </a:rPr>
                        <a:t>180360</a:t>
                      </a:r>
                      <a:endParaRPr lang="en-IN" sz="16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KORAPATI AKHIL RATNA</a:t>
                      </a:r>
                      <a:endParaRPr lang="en-IN" sz="16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159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solidFill>
                            <a:srgbClr val="0000FF"/>
                          </a:solidFill>
                          <a:effectLst/>
                        </a:rPr>
                        <a:t>180658</a:t>
                      </a:r>
                      <a:endParaRPr lang="en-IN" sz="16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SAMPADA SINHA</a:t>
                      </a:r>
                      <a:endParaRPr lang="en-IN" sz="16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0159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solidFill>
                            <a:srgbClr val="0000FF"/>
                          </a:solidFill>
                          <a:effectLst/>
                        </a:rPr>
                        <a:t>180683</a:t>
                      </a:r>
                      <a:endParaRPr lang="en-IN" sz="16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SAURABH JAYANT</a:t>
                      </a:r>
                      <a:endParaRPr lang="en-IN" sz="16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0159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>
                          <a:solidFill>
                            <a:srgbClr val="0000FF"/>
                          </a:solidFill>
                          <a:effectLst/>
                        </a:rPr>
                        <a:t>180749</a:t>
                      </a:r>
                      <a:endParaRPr lang="en-IN" sz="1600" b="0" i="0" u="none" strike="noStrike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SHUBHAM GUPTA</a:t>
                      </a:r>
                      <a:endParaRPr lang="en-IN" sz="1600" b="0" i="0" u="none" strike="noStrike" dirty="0"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306917" y="1253067"/>
            <a:ext cx="4229470" cy="5037664"/>
            <a:chOff x="306917" y="1295400"/>
            <a:chExt cx="4229470" cy="50376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917" y="1650993"/>
              <a:ext cx="4229470" cy="468207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09133" y="1295400"/>
              <a:ext cx="2624667" cy="369332"/>
            </a:xfrm>
            <a:prstGeom prst="rect">
              <a:avLst/>
            </a:prstGeom>
            <a:solidFill>
              <a:srgbClr val="FFFFC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rgbClr val="C00000"/>
                  </a:solidFill>
                </a:rPr>
                <a:t>Missed one class/ tutorial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710897" y="1281661"/>
            <a:ext cx="1888066" cy="36933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C00000"/>
                </a:solidFill>
              </a:rPr>
              <a:t>100% attendance</a:t>
            </a:r>
          </a:p>
        </p:txBody>
      </p:sp>
    </p:spTree>
    <p:extLst>
      <p:ext uri="{BB962C8B-B14F-4D97-AF65-F5344CB8AC3E}">
        <p14:creationId xmlns:p14="http://schemas.microsoft.com/office/powerpoint/2010/main" val="33064637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6442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Integrity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6642196"/>
              </p:ext>
            </p:extLst>
          </p:nvPr>
        </p:nvGraphicFramePr>
        <p:xfrm>
          <a:off x="1371600" y="1831535"/>
          <a:ext cx="6513443" cy="20911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0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2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2777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170660</a:t>
                      </a:r>
                      <a:endParaRPr lang="en-IN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SHASHWAT SHUKLA</a:t>
                      </a:r>
                      <a:endParaRPr lang="en-IN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777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180182</a:t>
                      </a:r>
                      <a:endParaRPr lang="en-IN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AYUSHI</a:t>
                      </a:r>
                      <a:r>
                        <a:rPr lang="en-IN" sz="2000" u="none" strike="noStrike" baseline="0" dirty="0">
                          <a:solidFill>
                            <a:schemeClr val="tx1"/>
                          </a:solidFill>
                          <a:effectLst/>
                        </a:rPr>
                        <a:t> GOYAL</a:t>
                      </a:r>
                      <a:endParaRPr lang="en-IN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777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180404</a:t>
                      </a:r>
                      <a:endParaRPr lang="en-IN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MANEESH P M</a:t>
                      </a:r>
                      <a:endParaRPr lang="en-IN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777">
                <a:tc>
                  <a:txBody>
                    <a:bodyPr/>
                    <a:lstStyle/>
                    <a:p>
                      <a:pPr algn="l" fontAlgn="b"/>
                      <a:endParaRPr lang="en-IN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Another student whose</a:t>
                      </a:r>
                      <a:r>
                        <a:rPr lang="en-IN" sz="2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record I did not keep</a:t>
                      </a:r>
                      <a:endParaRPr lang="en-IN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28650" y="1431425"/>
            <a:ext cx="7819465" cy="40011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C00000"/>
                </a:solidFill>
              </a:rPr>
              <a:t>Voluntarily gave-up their marks which were incorrectly awarded to them</a:t>
            </a:r>
          </a:p>
        </p:txBody>
      </p:sp>
    </p:spTree>
    <p:extLst>
      <p:ext uri="{BB962C8B-B14F-4D97-AF65-F5344CB8AC3E}">
        <p14:creationId xmlns:p14="http://schemas.microsoft.com/office/powerpoint/2010/main" val="533557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6442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Tutors</a:t>
            </a:r>
          </a:p>
          <a:p>
            <a:r>
              <a:rPr lang="en-IN" dirty="0"/>
              <a:t>Teaching Assistants</a:t>
            </a:r>
          </a:p>
          <a:p>
            <a:r>
              <a:rPr lang="en-IN" dirty="0"/>
              <a:t>LHC Staff</a:t>
            </a:r>
          </a:p>
          <a:p>
            <a:r>
              <a:rPr lang="en-IN" dirty="0"/>
              <a:t>Professors </a:t>
            </a:r>
            <a:r>
              <a:rPr lang="en-IN" dirty="0" err="1"/>
              <a:t>Saumyen</a:t>
            </a:r>
            <a:r>
              <a:rPr lang="en-IN" dirty="0"/>
              <a:t> Guha and Shivam Tripathi</a:t>
            </a:r>
          </a:p>
          <a:p>
            <a:r>
              <a:rPr lang="en-IN" dirty="0"/>
              <a:t>Students who regularly put up with me </a:t>
            </a:r>
            <a:r>
              <a:rPr lang="en-IN" dirty="0">
                <a:sym typeface="Wingdings" panose="05000000000000000000" pitchFamily="2" charset="2"/>
              </a:rPr>
              <a:t></a:t>
            </a:r>
          </a:p>
          <a:p>
            <a:endParaRPr lang="en-IN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IN" sz="3200" dirty="0">
                <a:solidFill>
                  <a:srgbClr val="0000FF"/>
                </a:solidFill>
                <a:sym typeface="Wingdings" panose="05000000000000000000" pitchFamily="2" charset="2"/>
              </a:rPr>
              <a:t>Good luck in end-</a:t>
            </a:r>
            <a:r>
              <a:rPr lang="en-IN" sz="3200" dirty="0" err="1">
                <a:solidFill>
                  <a:srgbClr val="0000FF"/>
                </a:solidFill>
                <a:sym typeface="Wingdings" panose="05000000000000000000" pitchFamily="2" charset="2"/>
              </a:rPr>
              <a:t>sems</a:t>
            </a:r>
            <a:r>
              <a:rPr lang="en-IN" sz="3200" dirty="0">
                <a:solidFill>
                  <a:srgbClr val="0000FF"/>
                </a:solidFill>
                <a:sym typeface="Wingdings" panose="05000000000000000000" pitchFamily="2" charset="2"/>
              </a:rPr>
              <a:t>!</a:t>
            </a:r>
          </a:p>
          <a:p>
            <a:pPr marL="0" indent="0" algn="ctr">
              <a:buNone/>
            </a:pPr>
            <a:endParaRPr lang="en-IN" sz="3200" dirty="0">
              <a:solidFill>
                <a:srgbClr val="0000FF"/>
              </a:solidFill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IN" sz="3200" dirty="0">
                <a:solidFill>
                  <a:srgbClr val="0000FF"/>
                </a:solidFill>
                <a:sym typeface="Wingdings" panose="05000000000000000000" pitchFamily="2" charset="2"/>
              </a:rPr>
              <a:t>Please Use the Method Asked and Solve!</a:t>
            </a:r>
            <a:endParaRPr lang="en-IN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429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64427"/>
          </a:xfrm>
        </p:spPr>
        <p:txBody>
          <a:bodyPr/>
          <a:lstStyle/>
          <a:p>
            <a:r>
              <a:rPr lang="en-US" dirty="0"/>
              <a:t>Consistency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33A422-A982-4722-9711-77D1DC255B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1805" y="1421928"/>
                <a:ext cx="8296507" cy="51031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Diffusion Equation (𝜇-CD scheme):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𝜇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−2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𝛥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−2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𝛥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are four kinds of terms that which to be expanded in Taylor’s series: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±1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±1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E33A422-A982-4722-9711-77D1DC255B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1805" y="1421928"/>
                <a:ext cx="8296507" cy="5103105"/>
              </a:xfrm>
              <a:blipFill rotWithShape="0">
                <a:blip r:embed="rId2"/>
                <a:stretch>
                  <a:fillRect l="-1470" t="-2151" r="-8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944642D-18A4-7842-8A60-8D82FC87A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5" y="3099872"/>
            <a:ext cx="7625811" cy="1521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572000" y="0"/>
                <a:ext cx="4572000" cy="142192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consistent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numerical method is said to have an </a:t>
                </a:r>
                <a:r>
                  <a:rPr lang="en-US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order of accuracy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if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largest positive integer such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𝐺𝑇𝐸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constants.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0"/>
                <a:ext cx="4572000" cy="1421928"/>
              </a:xfrm>
              <a:prstGeom prst="rect">
                <a:avLst/>
              </a:prstGeom>
              <a:blipFill rotWithShape="0">
                <a:blip r:embed="rId4"/>
                <a:stretch>
                  <a:fillRect l="-1067" r="-2000" b="-42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05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15" y="272001"/>
            <a:ext cx="7886700" cy="764427"/>
          </a:xfrm>
        </p:spPr>
        <p:txBody>
          <a:bodyPr/>
          <a:lstStyle/>
          <a:p>
            <a:r>
              <a:rPr lang="en-US" dirty="0"/>
              <a:t>Consistency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CE3CE-DF85-894A-84C9-09E9DAAFA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008553"/>
            <a:ext cx="5183304" cy="948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1F5924-8112-5946-9336-3B7B8C8D9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105085"/>
            <a:ext cx="6498911" cy="934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468FC3-63A1-E74C-AF46-E561C52ED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5187809"/>
            <a:ext cx="7860646" cy="914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237561-2236-0345-A461-2E4C1B45C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1190516"/>
            <a:ext cx="7555230" cy="16639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20E822-B856-4CDA-9591-BECEF408B762}"/>
              </a:ext>
            </a:extLst>
          </p:cNvPr>
          <p:cNvSpPr txBox="1"/>
          <p:nvPr/>
        </p:nvSpPr>
        <p:spPr>
          <a:xfrm>
            <a:off x="8349615" y="2358887"/>
            <a:ext cx="70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…(1)</a:t>
            </a:r>
          </a:p>
        </p:txBody>
      </p:sp>
    </p:spTree>
    <p:extLst>
      <p:ext uri="{BB962C8B-B14F-4D97-AF65-F5344CB8AC3E}">
        <p14:creationId xmlns:p14="http://schemas.microsoft.com/office/powerpoint/2010/main" val="232615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E6B822-8836-4543-ADCC-43A9D891F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07" y="390825"/>
            <a:ext cx="7873638" cy="59096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E0EFB3-A27C-4D3E-B9AB-DA5A1B2BF926}"/>
              </a:ext>
            </a:extLst>
          </p:cNvPr>
          <p:cNvSpPr txBox="1"/>
          <p:nvPr/>
        </p:nvSpPr>
        <p:spPr>
          <a:xfrm>
            <a:off x="421949" y="188230"/>
            <a:ext cx="7237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Expanding terms on both sides of equation (1) shown on the last slide</a:t>
            </a:r>
          </a:p>
        </p:txBody>
      </p:sp>
    </p:spTree>
    <p:extLst>
      <p:ext uri="{BB962C8B-B14F-4D97-AF65-F5344CB8AC3E}">
        <p14:creationId xmlns:p14="http://schemas.microsoft.com/office/powerpoint/2010/main" val="285523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52FC-D142-4A8B-8BB3-046874C2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64427"/>
          </a:xfrm>
        </p:spPr>
        <p:txBody>
          <a:bodyPr/>
          <a:lstStyle/>
          <a:p>
            <a:r>
              <a:rPr lang="en-US" dirty="0"/>
              <a:t>Consistency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3A422-A982-4722-9711-77D1DC255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956" y="1126285"/>
            <a:ext cx="8296507" cy="5103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Diffusion Equation (𝜇-CD scheme):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Truncation Error: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3A0982-2AFC-4540-B008-9EBA4A75A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73405"/>
            <a:ext cx="6418921" cy="18814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FA7182-51AD-4245-A828-D6DAD3DA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093581"/>
            <a:ext cx="5571428" cy="194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9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30852</TotalTime>
  <Words>3236</Words>
  <Application>Microsoft Office PowerPoint</Application>
  <PresentationFormat>On-screen Show (4:3)</PresentationFormat>
  <Paragraphs>1153</Paragraphs>
  <Slides>58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Office Theme</vt:lpstr>
      <vt:lpstr>Equation.DSMT4</vt:lpstr>
      <vt:lpstr>Introduction</vt:lpstr>
      <vt:lpstr>Convergence</vt:lpstr>
      <vt:lpstr>Convergence</vt:lpstr>
      <vt:lpstr>Convergence</vt:lpstr>
      <vt:lpstr>Convergence</vt:lpstr>
      <vt:lpstr>Consistency</vt:lpstr>
      <vt:lpstr>Consistency</vt:lpstr>
      <vt:lpstr>PowerPoint Presentation</vt:lpstr>
      <vt:lpstr>Consistency</vt:lpstr>
      <vt:lpstr>Consistency</vt:lpstr>
      <vt:lpstr>Consistency</vt:lpstr>
      <vt:lpstr>Consistency</vt:lpstr>
      <vt:lpstr>Consistency</vt:lpstr>
      <vt:lpstr>Consistency</vt:lpstr>
      <vt:lpstr>Consistency: inconsistent scheme</vt:lpstr>
      <vt:lpstr>Consistency: inconsistent scheme</vt:lpstr>
      <vt:lpstr>Stability: Diffusion Equation</vt:lpstr>
      <vt:lpstr>Stability: Diffusion Equation</vt:lpstr>
      <vt:lpstr>Stability: Diffusion Equation</vt:lpstr>
      <vt:lpstr>Stability: Diffusion Equation</vt:lpstr>
      <vt:lpstr>ESO 208A: Computational Methods in Engineering  Partial Differential Equation: Elliptic Equation</vt:lpstr>
      <vt:lpstr>Laplace Equation: 1st Type BC</vt:lpstr>
      <vt:lpstr>Laplace Equation</vt:lpstr>
      <vt:lpstr>Laplace Equation</vt:lpstr>
      <vt:lpstr>Laplace Equation</vt:lpstr>
      <vt:lpstr>PowerPoint Presentation</vt:lpstr>
      <vt:lpstr>Laplace Equation</vt:lpstr>
      <vt:lpstr>Laplace Equation</vt:lpstr>
      <vt:lpstr>PowerPoint Presentation</vt:lpstr>
      <vt:lpstr>Laplace Equation</vt:lpstr>
      <vt:lpstr>Laplace Equation</vt:lpstr>
      <vt:lpstr>PowerPoint Presentation</vt:lpstr>
      <vt:lpstr>Laplace Equation</vt:lpstr>
      <vt:lpstr>Laplace Equation</vt:lpstr>
      <vt:lpstr>PowerPoint Presentation</vt:lpstr>
      <vt:lpstr>Laplace Equation</vt:lpstr>
      <vt:lpstr>Laplace Equation</vt:lpstr>
      <vt:lpstr>Laplace Equation: 1st and 2nd Type BC</vt:lpstr>
      <vt:lpstr>Neumann and Robin BC</vt:lpstr>
      <vt:lpstr>Application of Backward Difference …approach 1</vt:lpstr>
      <vt:lpstr>Application of Backward Difference…approach 2</vt:lpstr>
      <vt:lpstr>Application of Backward Difference…approach 2</vt:lpstr>
      <vt:lpstr>Application of Backward Difference…approach 2</vt:lpstr>
      <vt:lpstr>Ghost Node</vt:lpstr>
      <vt:lpstr>Ghost Node</vt:lpstr>
      <vt:lpstr>ESO 208A: Computational Methods in Engineering  Partial Differential Equation: Hyperbolic Equation</vt:lpstr>
      <vt:lpstr>Wave Equation: 1st Order</vt:lpstr>
      <vt:lpstr>Consistency</vt:lpstr>
      <vt:lpstr>Stability</vt:lpstr>
      <vt:lpstr>Stability</vt:lpstr>
      <vt:lpstr>1st Order Wave Equation: Explicit Scheme</vt:lpstr>
      <vt:lpstr>1st Order Wave Equation: Upwind scheme</vt:lpstr>
      <vt:lpstr>1st Order Wave Equation: Upwind scheme</vt:lpstr>
      <vt:lpstr>1st Order Wave Equation Example: Upwind scheme</vt:lpstr>
      <vt:lpstr>Syllabus for End Sem</vt:lpstr>
      <vt:lpstr>Consistent Attendance</vt:lpstr>
      <vt:lpstr>Integrity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ESO 208A: Computational Methods in Engineering  Lecture 1</dc:title>
  <dc:creator>sguha;abhas</dc:creator>
  <cp:lastModifiedBy>Abhas Singh</cp:lastModifiedBy>
  <cp:revision>907</cp:revision>
  <dcterms:created xsi:type="dcterms:W3CDTF">2018-04-30T11:42:59Z</dcterms:created>
  <dcterms:modified xsi:type="dcterms:W3CDTF">2019-11-15T05:13:02Z</dcterms:modified>
</cp:coreProperties>
</file>